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4"/>
  </p:notesMasterIdLst>
  <p:sldIdLst>
    <p:sldId id="256" r:id="rId9"/>
    <p:sldId id="447" r:id="rId10"/>
    <p:sldId id="467" r:id="rId11"/>
    <p:sldId id="457" r:id="rId12"/>
    <p:sldId id="455" r:id="rId13"/>
    <p:sldId id="448" r:id="rId14"/>
    <p:sldId id="421" r:id="rId15"/>
    <p:sldId id="341" r:id="rId16"/>
    <p:sldId id="468" r:id="rId17"/>
    <p:sldId id="462" r:id="rId18"/>
    <p:sldId id="463" r:id="rId19"/>
    <p:sldId id="433" r:id="rId20"/>
    <p:sldId id="464" r:id="rId21"/>
    <p:sldId id="466" r:id="rId22"/>
    <p:sldId id="390" r:id="rId23"/>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54B860-CEE6-0E18-DD51-A12D3E9B206F}" name="Charlotte Raby" initials="CR" userId="S::craby@wandlelearningpartnership.org.uk::20cc37f3-5b0f-4c5a-a0b7-8f276c615243" providerId="AD"/>
  <p188:author id="{CE07B5FA-50CB-BF89-AFFB-5559C5452DA1}" name="Duffy Parry" initials="DP" userId="Anonymous_Duffy Parry"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cmAuthor id="2" name="Duffy Parry" initials="DP" lastIdx="1" clrIdx="1"/>
  <p:cmAuthor id="3" name="Duffy Parry" initials="DP [2]"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4EDAB6-6F34-4ADE-A927-154D6A371D6A}" v="8" dt="2023-08-15T16:08:39.810"/>
    <p1510:client id="{FAEBE03D-6191-A928-04D2-77E113301A05}" v="1" dt="2023-09-07T15:33:14.5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29" autoAdjust="0"/>
    <p:restoredTop sz="46546"/>
  </p:normalViewPr>
  <p:slideViewPr>
    <p:cSldViewPr>
      <p:cViewPr varScale="1">
        <p:scale>
          <a:sx n="37" d="100"/>
          <a:sy n="37" d="100"/>
        </p:scale>
        <p:origin x="2611" y="3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dirty="0">
                <a:latin typeface="Calibri"/>
                <a:cs typeface="Calibri"/>
              </a:rPr>
              <a:t>For this presentation, you will need to </a:t>
            </a:r>
            <a:r>
              <a:rPr lang="en-US" altLang="en-US" b="1" dirty="0">
                <a:latin typeface="Calibri"/>
                <a:cs typeface="Calibri"/>
              </a:rPr>
              <a:t>download and print out the following resources and information for parents:</a:t>
            </a:r>
          </a:p>
          <a:p>
            <a:pPr marL="171450" indent="-171450">
              <a:buFont typeface="Arial" panose="020B0604020202020204" pitchFamily="34" charset="0"/>
              <a:buChar char="•"/>
            </a:pPr>
            <a:r>
              <a:rPr lang="en-US" altLang="en-US" dirty="0">
                <a:latin typeface="Calibri"/>
                <a:cs typeface="Calibri"/>
              </a:rPr>
              <a:t>the parent</a:t>
            </a:r>
            <a:r>
              <a:rPr lang="en-US" dirty="0">
                <a:latin typeface="Calibri"/>
                <a:ea typeface="Calibri"/>
                <a:cs typeface="Calibri"/>
              </a:rPr>
              <a:t> </a:t>
            </a:r>
            <a:r>
              <a:rPr lang="en-US" dirty="0">
                <a:latin typeface="Calibri" panose="020F0502020204030204" pitchFamily="34" charset="0"/>
                <a:ea typeface="Calibri"/>
                <a:cs typeface="Calibri" panose="020F0502020204030204" pitchFamily="34" charset="0"/>
              </a:rPr>
              <a:t>handout </a:t>
            </a:r>
            <a:r>
              <a:rPr lang="en-US" b="0" dirty="0">
                <a:latin typeface="Calibri" panose="020F0502020204030204" pitchFamily="34" charset="0"/>
                <a:ea typeface="Calibri"/>
                <a:cs typeface="Calibri" panose="020F0502020204030204" pitchFamily="34" charset="0"/>
              </a:rPr>
              <a:t>‘</a:t>
            </a:r>
            <a:r>
              <a:rPr lang="en-GB" b="0" dirty="0">
                <a:effectLst/>
                <a:latin typeface="Calibri" panose="020F0502020204030204" pitchFamily="34" charset="0"/>
                <a:cs typeface="Calibri" panose="020F0502020204030204" pitchFamily="34" charset="0"/>
              </a:rPr>
              <a:t>Your child’s reading journey – Year 1’</a:t>
            </a:r>
          </a:p>
          <a:p>
            <a:pPr marL="171450" indent="-171450">
              <a:buFont typeface="Arial"/>
              <a:buChar char="•"/>
            </a:pPr>
            <a:r>
              <a:rPr lang="en-US" dirty="0">
                <a:latin typeface="Calibri"/>
                <a:cs typeface="Calibri"/>
              </a:rPr>
              <a:t>‘Grow the code’ chart/mat</a:t>
            </a:r>
          </a:p>
          <a:p>
            <a:pPr marL="171450" marR="0" lvl="0" indent="-171450" algn="l" defTabSz="914400" rtl="0" eaLnBrk="0" fontAlgn="base" latinLnBrk="0" hangingPunct="0">
              <a:lnSpc>
                <a:spcPct val="100000"/>
              </a:lnSpc>
              <a:spcBef>
                <a:spcPct val="0"/>
              </a:spcBef>
              <a:spcAft>
                <a:spcPct val="0"/>
              </a:spcAft>
              <a:buClrTx/>
              <a:buSzTx/>
              <a:buFont typeface="Arial"/>
              <a:buChar char="•"/>
              <a:tabLst/>
              <a:defRPr/>
            </a:pPr>
            <a:r>
              <a:rPr lang="en-US" b="0" i="0" dirty="0">
                <a:latin typeface="Calibri"/>
                <a:cs typeface="Calibri"/>
              </a:rPr>
              <a:t>‘Phase 5 tricky words: Year 1 – Information for parents and carers</a:t>
            </a:r>
            <a:r>
              <a:rPr lang="en-US" dirty="0">
                <a:latin typeface="Calibri"/>
                <a:cs typeface="Calibri"/>
              </a:rPr>
              <a:t>'</a:t>
            </a:r>
            <a:r>
              <a:rPr lang="en-US" b="0" i="0" dirty="0">
                <a:latin typeface="Calibri"/>
                <a:cs typeface="Calibri"/>
              </a:rPr>
              <a:t> – or parents can access this in the ‘For parents’ area of the Little Wandle website.</a:t>
            </a:r>
            <a:endParaRPr lang="en-US" dirty="0">
              <a:latin typeface="Calibri"/>
              <a:cs typeface="Calibri"/>
            </a:endParaRPr>
          </a:p>
          <a:p>
            <a:pPr marL="0" indent="0">
              <a:buFont typeface="Arial"/>
              <a:buNone/>
            </a:pPr>
            <a:endParaRPr lang="en-US" dirty="0">
              <a:latin typeface="Calibri"/>
              <a:ea typeface="Calibri"/>
              <a:cs typeface="Calibri"/>
            </a:endParaRPr>
          </a:p>
          <a:p>
            <a:pPr marL="0" marR="0" lvl="0" indent="0" algn="l" defTabSz="914400" rtl="0" eaLnBrk="0" fontAlgn="base" latinLnBrk="0" hangingPunct="0">
              <a:lnSpc>
                <a:spcPct val="100000"/>
              </a:lnSpc>
              <a:spcBef>
                <a:spcPct val="0"/>
              </a:spcBef>
              <a:spcAft>
                <a:spcPct val="0"/>
              </a:spcAft>
              <a:buClrTx/>
              <a:buSzTx/>
              <a:buFont typeface="Arial"/>
              <a:buNone/>
              <a:tabLst/>
              <a:defRPr/>
            </a:pPr>
            <a:r>
              <a:rPr lang="en-US" i="0" dirty="0">
                <a:latin typeface="Calibri"/>
                <a:cs typeface="Calibri"/>
              </a:rPr>
              <a:t>You will need also need:</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flipchart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word cards to show how children spot digraphs in words; use two words with the same digraph, e.g. ‘head’ and ‘bread’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access to the Little Wandle and Collins websites</a:t>
            </a:r>
            <a:endParaRPr lang="en-US" i="0" dirty="0"/>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copy of the Little Wandle Glossary (in Getting started/Teaching).</a:t>
            </a:r>
          </a:p>
          <a:p>
            <a:pPr marL="0" indent="0">
              <a:buFont typeface="Arial"/>
              <a:buNone/>
            </a:pPr>
            <a:endParaRPr lang="en-US" i="0" dirty="0">
              <a:latin typeface="Calibri"/>
              <a:cs typeface="Calibri"/>
            </a:endParaRPr>
          </a:p>
          <a:p>
            <a:pPr marL="171450" indent="-171450">
              <a:buFont typeface="Arial"/>
              <a:buChar char="•"/>
            </a:pPr>
            <a:endParaRPr 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t>To share </a:t>
            </a:r>
            <a:r>
              <a:rPr lang="en-GB" b="0" dirty="0">
                <a:latin typeface="Calibri"/>
                <a:cs typeface="Calibri"/>
              </a:rPr>
              <a:t>the link that research has established between loving reading and being successful academically</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GB" i="1" dirty="0">
                <a:latin typeface="Calibri"/>
                <a:cs typeface="Calibri"/>
              </a:rPr>
              <a:t>Let's start our session with a quote from the Organisation for Economic Co-operation and Development ...</a:t>
            </a:r>
            <a:endParaRPr lang="en-GB" dirty="0">
              <a:latin typeface="Calibri"/>
              <a:cs typeface="Calibri"/>
            </a:endParaRPr>
          </a:p>
          <a:p>
            <a:pPr marL="171450" indent="-171450">
              <a:buFont typeface="Arial,Sans-Serif"/>
              <a:buChar char="•"/>
            </a:pPr>
            <a:r>
              <a:rPr lang="en-GB" i="0" dirty="0">
                <a:latin typeface="Calibri"/>
                <a:cs typeface="Calibri"/>
              </a:rPr>
              <a:t>Read the quote.</a:t>
            </a:r>
          </a:p>
          <a:p>
            <a:pPr marL="171450" indent="-171450">
              <a:buFont typeface="Arial,Sans-Serif"/>
              <a:buChar char="•"/>
            </a:pPr>
            <a:r>
              <a:rPr lang="en-GB" i="1" dirty="0">
                <a:latin typeface="Calibri"/>
                <a:cs typeface="Calibri"/>
              </a:rPr>
              <a:t>This quote reminds us of the importance not just of teaching children to read, but also of teaching them to love reading. </a:t>
            </a:r>
            <a:endParaRPr lang="en-GB" dirty="0">
              <a:latin typeface="Calibri"/>
              <a:cs typeface="Calibri"/>
            </a:endParaRPr>
          </a:p>
          <a:p>
            <a:pPr marL="171450" indent="-171450">
              <a:buFont typeface="Arial,Sans-Serif"/>
              <a:buChar char="•"/>
            </a:pPr>
            <a:r>
              <a:rPr lang="en-GB" i="1" dirty="0">
                <a:latin typeface="Calibri"/>
                <a:cs typeface="Calibri"/>
              </a:rPr>
              <a:t>Today, we're going to talk about phonics, but we always see phonics as the route into reading and a love of reading as the ultimate goal of phonics teaching.</a:t>
            </a:r>
            <a:endParaRPr lang="en-GB" dirty="0">
              <a:latin typeface="Calibri"/>
              <a:cs typeface="Calibri"/>
            </a:endParaRPr>
          </a:p>
          <a:p>
            <a:pPr marL="171450" indent="-171450">
              <a:buFont typeface="Arial,Sans-Serif"/>
              <a:buChar char="•"/>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Sans-Serif"/>
              <a:buChar char="•"/>
            </a:pPr>
            <a:r>
              <a:rPr lang="en-GB" b="0" dirty="0">
                <a:latin typeface="Calibri"/>
                <a:cs typeface="Calibri"/>
              </a:rPr>
              <a:t>To help parents see the value of reading by getting them to reflect on their own reading experiences</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Just think about how many times you have already read things today. More than ever, we are surrounded by text and reading is a vital skill.</a:t>
            </a:r>
            <a:endParaRPr lang="en-US" dirty="0">
              <a:latin typeface="Calibri"/>
              <a:cs typeface="Calibri"/>
            </a:endParaRPr>
          </a:p>
          <a:p>
            <a:pPr marL="171450" indent="-171450">
              <a:buFont typeface="Arial,Sans-Serif"/>
              <a:buChar char="•"/>
            </a:pPr>
            <a:r>
              <a:rPr lang="en-US" i="1" dirty="0">
                <a:latin typeface="Calibri"/>
                <a:cs typeface="Calibri"/>
              </a:rPr>
              <a:t>We want all of our children </a:t>
            </a:r>
            <a:r>
              <a:rPr lang="en-US" i="1" baseline="0" dirty="0">
                <a:latin typeface="Calibri"/>
                <a:cs typeface="Calibri"/>
              </a:rPr>
              <a:t>to </a:t>
            </a:r>
            <a:r>
              <a:rPr lang="en-US" i="1" dirty="0">
                <a:latin typeface="Calibri"/>
                <a:cs typeface="Calibri"/>
              </a:rPr>
              <a:t>become confident readers who can navigate the world of reading around them</a:t>
            </a:r>
            <a:r>
              <a:rPr lang="en-US" i="1" baseline="0" dirty="0">
                <a:latin typeface="Calibri"/>
                <a:cs typeface="Calibri"/>
              </a:rPr>
              <a:t>.</a:t>
            </a:r>
            <a:endParaRPr lang="en-US" dirty="0">
              <a:latin typeface="Calibri"/>
              <a:cs typeface="Calibri"/>
            </a:endParaRPr>
          </a:p>
          <a:p>
            <a:endParaRPr lang="en-US" i="1" dirty="0"/>
          </a:p>
        </p:txBody>
      </p:sp>
    </p:spTree>
    <p:extLst>
      <p:ext uri="{BB962C8B-B14F-4D97-AF65-F5344CB8AC3E}">
        <p14:creationId xmlns:p14="http://schemas.microsoft.com/office/powerpoint/2010/main" val="4194617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r>
              <a:rPr lang="en-GB" b="1" dirty="0"/>
              <a:t>:</a:t>
            </a:r>
            <a:endParaRPr lang="en-GB" dirty="0"/>
          </a:p>
          <a:p>
            <a:pPr marL="171450" indent="-171450">
              <a:buFont typeface="Arial" panose="020B0604020202020204" pitchFamily="34" charset="0"/>
              <a:buChar char="•"/>
            </a:pPr>
            <a:r>
              <a:rPr lang="en-GB" dirty="0">
                <a:latin typeface="Calibri"/>
                <a:cs typeface="Calibri"/>
              </a:rPr>
              <a:t>To inform that all schools must teach phonics but explain your school's choice of SSP</a:t>
            </a:r>
            <a:endParaRPr lang="en-US"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As you now know, the National Curriculum specifies that all schools must teach children to read using phonics starting in Reception, carrying on into Year 1.</a:t>
            </a:r>
            <a:endParaRPr lang="en-US" dirty="0">
              <a:latin typeface="Calibri"/>
              <a:cs typeface="Calibri"/>
            </a:endParaRPr>
          </a:p>
          <a:p>
            <a:pPr marL="171450" indent="-171450">
              <a:buFont typeface="Arial,Sans-Serif"/>
              <a:buChar char="•"/>
            </a:pPr>
            <a:r>
              <a:rPr lang="en-US" i="0" dirty="0">
                <a:latin typeface="Calibri"/>
                <a:cs typeface="Calibri"/>
              </a:rPr>
              <a:t>Read the slide.</a:t>
            </a:r>
            <a:endParaRPr lang="en-GB" i="0" dirty="0">
              <a:latin typeface="Calibri"/>
              <a:cs typeface="Calibri"/>
            </a:endParaRPr>
          </a:p>
        </p:txBody>
      </p:sp>
    </p:spTree>
    <p:extLst>
      <p:ext uri="{BB962C8B-B14F-4D97-AF65-F5344CB8AC3E}">
        <p14:creationId xmlns:p14="http://schemas.microsoft.com/office/powerpoint/2010/main" val="2322206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t>To give a </a:t>
            </a:r>
            <a:r>
              <a:rPr lang="en-GB" b="0" dirty="0">
                <a:latin typeface="Calibri"/>
                <a:cs typeface="Calibri"/>
              </a:rPr>
              <a:t>a simple definition of phonics</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As you will remember from last year ...</a:t>
            </a:r>
          </a:p>
          <a:p>
            <a:pPr marL="171450" indent="-171450">
              <a:buFont typeface="Arial,Sans-Serif"/>
              <a:buChar char="•"/>
            </a:pPr>
            <a:r>
              <a:rPr lang="en-US" i="0" dirty="0">
                <a:latin typeface="Calibri"/>
                <a:cs typeface="Calibri"/>
              </a:rPr>
              <a:t>Read the slide.</a:t>
            </a:r>
          </a:p>
          <a:p>
            <a:pPr marL="171450" indent="-171450">
              <a:buFont typeface="Arial,Sans-Serif"/>
              <a:buChar char="•"/>
            </a:pPr>
            <a:r>
              <a:rPr lang="en-US" i="1" dirty="0">
                <a:latin typeface="Calibri"/>
                <a:cs typeface="Calibri"/>
              </a:rPr>
              <a:t>It sounds complicated but it really isn’t! </a:t>
            </a:r>
            <a:endParaRPr lang="en-US" dirty="0">
              <a:latin typeface="Calibri"/>
              <a:cs typeface="Calibri"/>
            </a:endParaRPr>
          </a:p>
          <a:p>
            <a:pPr marL="171450" indent="-171450">
              <a:buFont typeface="Arial,Sans-Serif"/>
              <a:buChar char="•"/>
            </a:pPr>
            <a:r>
              <a:rPr lang="en-US" i="1" dirty="0">
                <a:latin typeface="Calibri"/>
                <a:cs typeface="Calibri"/>
              </a:rPr>
              <a:t>Let's review some of the important words that will help you understand phonics ...</a:t>
            </a:r>
            <a:endParaRPr lang="en-US" dirty="0">
              <a:latin typeface="Calibri"/>
              <a:cs typeface="Calibri"/>
            </a:endParaRP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latin typeface="Calibri"/>
                <a:cs typeface="Calibri"/>
              </a:rPr>
              <a:t>To give s</a:t>
            </a:r>
            <a:r>
              <a:rPr lang="en-GB" dirty="0">
                <a:latin typeface="Calibri"/>
                <a:cs typeface="Calibri"/>
              </a:rPr>
              <a:t>imple definitions of key terminology</a:t>
            </a:r>
            <a:endParaRPr lang="en-GB" b="0" dirty="0">
              <a:latin typeface="Calibri"/>
              <a:cs typeface="Calibri"/>
            </a:endParaRPr>
          </a:p>
          <a:p>
            <a:pPr marL="171450" indent="-171450">
              <a:buFont typeface="Arial" panose="020B0604020202020204" pitchFamily="34" charset="0"/>
              <a:buChar char="•"/>
            </a:pPr>
            <a:endParaRPr lang="en-GB" b="0" dirty="0">
              <a:latin typeface="Calibri"/>
              <a:cs typeface="Calibri"/>
            </a:endParaRPr>
          </a:p>
          <a:p>
            <a:pPr marL="0" indent="0">
              <a:buFont typeface="Arial" panose="020B0604020202020204" pitchFamily="34" charset="0"/>
              <a:buNone/>
            </a:pPr>
            <a:r>
              <a:rPr lang="en-GB" b="1" dirty="0">
                <a:latin typeface="Calibri"/>
                <a:cs typeface="Calibri"/>
              </a:rPr>
              <a:t>Suggested script:</a:t>
            </a:r>
            <a:endParaRPr lang="en-US" b="0" dirty="0">
              <a:latin typeface="Calibri"/>
              <a:cs typeface="Calibri"/>
            </a:endParaRPr>
          </a:p>
          <a:p>
            <a:pPr marL="171450" indent="-171450">
              <a:buFont typeface="Arial,Sans-Serif"/>
              <a:buChar char="•"/>
            </a:pPr>
            <a:r>
              <a:rPr lang="en-US" i="0" dirty="0">
                <a:latin typeface="Calibri"/>
                <a:cs typeface="Calibri"/>
              </a:rPr>
              <a:t>Review what each word means – use the Glossary to help.</a:t>
            </a:r>
          </a:p>
          <a:p>
            <a:pPr marL="171450" indent="-171450">
              <a:buFont typeface="Arial,Sans-Serif"/>
              <a:buChar char="•"/>
            </a:pPr>
            <a:r>
              <a:rPr lang="en-US" i="1" dirty="0">
                <a:latin typeface="Calibri"/>
                <a:cs typeface="Calibri"/>
              </a:rPr>
              <a:t>Children</a:t>
            </a:r>
            <a:r>
              <a:rPr lang="en-US" i="1" baseline="0" dirty="0">
                <a:latin typeface="Calibri"/>
                <a:cs typeface="Calibri"/>
              </a:rPr>
              <a:t> will have already learned most of these terms. In </a:t>
            </a:r>
            <a:r>
              <a:rPr lang="en-US" i="1" dirty="0">
                <a:latin typeface="Calibri"/>
                <a:cs typeface="Calibri"/>
              </a:rPr>
              <a:t>Year 1</a:t>
            </a:r>
            <a:r>
              <a:rPr lang="en-US" i="1" baseline="0" dirty="0">
                <a:latin typeface="Calibri"/>
                <a:cs typeface="Calibri"/>
              </a:rPr>
              <a:t>, split digraphs are introduced.</a:t>
            </a:r>
            <a:r>
              <a:rPr lang="en-US" i="1" dirty="0">
                <a:latin typeface="Calibri"/>
                <a:cs typeface="Calibri"/>
              </a:rPr>
              <a:t> </a:t>
            </a:r>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provide an overview of the progression children have followed from Reception, and into Year 1</a:t>
            </a:r>
          </a:p>
          <a:p>
            <a:endParaRPr lang="en-US" dirty="0">
              <a:latin typeface="Calibri"/>
              <a:cs typeface="Calibri"/>
            </a:endParaRPr>
          </a:p>
          <a:p>
            <a:pPr marL="0" indent="0">
              <a:buFont typeface="Arial"/>
              <a:buNone/>
            </a:pPr>
            <a:r>
              <a:rPr lang="en-US" b="1" dirty="0">
                <a:latin typeface="Calibri"/>
                <a:cs typeface="Calibri"/>
              </a:rPr>
              <a:t>Suggested script:</a:t>
            </a:r>
            <a:endParaRPr lang="en-US" b="1" dirty="0">
              <a:cs typeface="Calibri"/>
            </a:endParaRPr>
          </a:p>
          <a:p>
            <a:pPr marL="171450" indent="-171450">
              <a:buFont typeface="Arial"/>
              <a:buChar char="•"/>
            </a:pPr>
            <a:r>
              <a:rPr lang="en-US" i="1" dirty="0">
                <a:latin typeface="Calibri"/>
                <a:cs typeface="Calibri"/>
              </a:rPr>
              <a:t>Your</a:t>
            </a:r>
            <a:r>
              <a:rPr lang="en-US" i="1" baseline="0" dirty="0">
                <a:latin typeface="Calibri"/>
                <a:cs typeface="Calibri"/>
              </a:rPr>
              <a:t> child has </a:t>
            </a:r>
            <a:r>
              <a:rPr lang="en-US" i="1" dirty="0">
                <a:latin typeface="Calibri"/>
                <a:cs typeface="Calibri"/>
              </a:rPr>
              <a:t>learned </a:t>
            </a:r>
            <a:r>
              <a:rPr lang="en-US" i="1" baseline="0" dirty="0">
                <a:latin typeface="Calibri"/>
                <a:cs typeface="Calibri"/>
              </a:rPr>
              <a:t>Phases 2, 3 and 4 in Reception</a:t>
            </a:r>
            <a:r>
              <a:rPr lang="en-US" i="1" dirty="0">
                <a:latin typeface="Calibri"/>
                <a:cs typeface="Calibri"/>
              </a:rPr>
              <a:t> (seen on the left). </a:t>
            </a:r>
            <a:endParaRPr lang="en-US" dirty="0"/>
          </a:p>
          <a:p>
            <a:pPr marL="171450" indent="-171450">
              <a:buFont typeface="Arial"/>
              <a:buChar char="•"/>
            </a:pPr>
            <a:r>
              <a:rPr lang="en-US" i="1" baseline="0" dirty="0">
                <a:latin typeface="Calibri"/>
                <a:cs typeface="Calibri"/>
              </a:rPr>
              <a:t>Now they are in Year 1, they will have a brief review of Phases 3 and 4 and all of the Reception tricky words. </a:t>
            </a:r>
          </a:p>
          <a:p>
            <a:pPr marL="171450" indent="-171450">
              <a:buFont typeface="Arial"/>
              <a:buChar char="•"/>
            </a:pPr>
            <a:r>
              <a:rPr lang="en-US" i="1" baseline="0" dirty="0">
                <a:latin typeface="Calibri"/>
                <a:cs typeface="Calibri"/>
              </a:rPr>
              <a:t>By week 4 of the first half term, they will begin phase 5.</a:t>
            </a:r>
            <a:r>
              <a:rPr lang="en-US" i="1" dirty="0">
                <a:latin typeface="Calibri"/>
                <a:cs typeface="Calibri"/>
              </a:rPr>
              <a:t> </a:t>
            </a:r>
          </a:p>
          <a:p>
            <a:pPr marL="171450" indent="-171450">
              <a:buFont typeface="Arial"/>
              <a:buChar char="•"/>
            </a:pPr>
            <a:r>
              <a:rPr lang="en-US" i="1" dirty="0">
                <a:latin typeface="Calibri"/>
                <a:cs typeface="Calibri"/>
              </a:rPr>
              <a:t>Phase 5 covers the last remaining graphemes of the Little Wandle progression and alternative pronunciations and spellings of graphemes learned.</a:t>
            </a:r>
            <a:endParaRPr lang="en-US" i="1" dirty="0"/>
          </a:p>
        </p:txBody>
      </p:sp>
    </p:spTree>
    <p:extLst>
      <p:ext uri="{BB962C8B-B14F-4D97-AF65-F5344CB8AC3E}">
        <p14:creationId xmlns:p14="http://schemas.microsoft.com/office/powerpoint/2010/main" val="1964539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a:cs typeface="Calibri"/>
            </a:endParaRPr>
          </a:p>
          <a:p>
            <a:pPr marL="171450" indent="-171450">
              <a:buFont typeface="Arial" charset="0"/>
              <a:buChar char="•"/>
            </a:pPr>
            <a:r>
              <a:rPr lang="en-US" dirty="0">
                <a:latin typeface="Calibri"/>
                <a:cs typeface="Calibri"/>
              </a:rPr>
              <a:t>To introduce the Phase 5 GPCs and how to say them</a:t>
            </a:r>
          </a:p>
          <a:p>
            <a:pPr marL="171450" indent="-171450">
              <a:buFont typeface="Arial,Sans-Serif"/>
              <a:buChar char="•"/>
            </a:pPr>
            <a:endParaRPr lang="en-US" b="0" dirty="0">
              <a:latin typeface="Calibri"/>
              <a:cs typeface="Calibri"/>
            </a:endParaRPr>
          </a:p>
          <a:p>
            <a:pPr marL="0" indent="0">
              <a:buFont typeface="Arial,Sans-Serif"/>
              <a:buNone/>
            </a:pPr>
            <a:r>
              <a:rPr lang="en-US"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Let's have a look at the Phase 5 sounds. </a:t>
            </a:r>
          </a:p>
          <a:p>
            <a:pPr marL="171450" indent="-171450">
              <a:buFont typeface="Arial,Sans-Serif"/>
              <a:buChar char="•"/>
            </a:pPr>
            <a:r>
              <a:rPr lang="en-US" dirty="0">
                <a:latin typeface="Calibri"/>
                <a:cs typeface="Calibri"/>
              </a:rPr>
              <a:t>Hand out the Phase 5 handout and the ‘Grow the code’ mat.</a:t>
            </a:r>
            <a:endParaRPr lang="en-US" dirty="0">
              <a:latin typeface="Calibri" panose="020F0502020204030204" pitchFamily="34" charset="0"/>
              <a:cs typeface="Calibri" panose="020F0502020204030204" pitchFamily="34" charset="0"/>
            </a:endParaRPr>
          </a:p>
          <a:p>
            <a:pPr marL="171450" indent="-171450">
              <a:buFont typeface="Arial,Sans-Serif"/>
              <a:buChar char="•"/>
            </a:pPr>
            <a:r>
              <a:rPr lang="en-US" dirty="0">
                <a:latin typeface="Calibri"/>
                <a:cs typeface="Calibri"/>
              </a:rPr>
              <a:t>Play the video and pause it so the parents can say the sounds if you wish.</a:t>
            </a:r>
          </a:p>
          <a:p>
            <a:pPr marL="171450" indent="-171450">
              <a:buFont typeface="Arial,Sans-Serif"/>
              <a:buChar char="•"/>
            </a:pPr>
            <a:r>
              <a:rPr lang="en-US" dirty="0">
                <a:latin typeface="Calibri"/>
                <a:cs typeface="Calibri"/>
              </a:rPr>
              <a:t>Or display the ‘Grow the code’ chart and teach the parents the sounds.</a:t>
            </a:r>
          </a:p>
          <a:p>
            <a:pPr marL="171450" indent="-171450">
              <a:buFont typeface="Arial,Sans-Serif"/>
              <a:buChar char="•"/>
            </a:pPr>
            <a:r>
              <a:rPr lang="en-US" i="1" dirty="0">
                <a:latin typeface="Calibri"/>
                <a:cs typeface="Calibri"/>
              </a:rPr>
              <a:t>Have a look at your handout and watch this video/look at the ‘Grow the code’ chart on the screen.</a:t>
            </a:r>
            <a:endParaRPr lang="en-US" i="1" dirty="0">
              <a:cs typeface="Calibri"/>
            </a:endParaRPr>
          </a:p>
          <a:p>
            <a:pPr marL="171450" indent="-171450">
              <a:buFont typeface="Arial,Sans-Serif"/>
              <a:buChar char="•"/>
            </a:pPr>
            <a:r>
              <a:rPr lang="en-US" i="1" dirty="0">
                <a:latin typeface="Calibri"/>
                <a:cs typeface="Calibri"/>
              </a:rPr>
              <a:t>Now, let's have a practice!</a:t>
            </a:r>
            <a:endParaRPr lang="en-US" i="1" dirty="0">
              <a:cs typeface="Calibri"/>
            </a:endParaRPr>
          </a:p>
          <a:p>
            <a:endParaRPr lang="en-US" dirty="0">
              <a:cs typeface="Calibri"/>
            </a:endParaRPr>
          </a:p>
        </p:txBody>
      </p:sp>
    </p:spTree>
    <p:extLst>
      <p:ext uri="{BB962C8B-B14F-4D97-AF65-F5344CB8AC3E}">
        <p14:creationId xmlns:p14="http://schemas.microsoft.com/office/powerpoint/2010/main" val="12920593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1" dirty="0">
                <a:latin typeface="Calibri"/>
                <a:cs typeface="Calibri"/>
              </a:rPr>
              <a:t>Slide purpose:</a:t>
            </a:r>
            <a:endParaRPr lang="en-US" dirty="0">
              <a:latin typeface="Calibri"/>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GB" dirty="0">
                <a:latin typeface="Calibri"/>
                <a:cs typeface="Calibri"/>
              </a:rPr>
              <a:t>To provide an overview of Phase 5</a:t>
            </a:r>
            <a:r>
              <a:rPr lang="en-GB" baseline="0" dirty="0">
                <a:latin typeface="Calibri"/>
                <a:cs typeface="Calibri"/>
              </a:rPr>
              <a:t> </a:t>
            </a:r>
            <a:r>
              <a:rPr lang="en-GB" dirty="0">
                <a:latin typeface="Calibri"/>
                <a:cs typeface="Calibri"/>
              </a:rPr>
              <a:t>'Grow the code’</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dirty="0">
              <a:latin typeface="Calibri"/>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GB" i="1" dirty="0">
                <a:latin typeface="Calibri"/>
                <a:cs typeface="Calibri"/>
              </a:rPr>
              <a:t>The </a:t>
            </a:r>
            <a:r>
              <a:rPr lang="en-US" i="1" baseline="0" dirty="0">
                <a:latin typeface="Calibri"/>
                <a:cs typeface="Calibri"/>
              </a:rPr>
              <a:t>children learn the last set of graphemes, including ones with alternative pronunciations.</a:t>
            </a:r>
            <a:r>
              <a:rPr lang="en-US" i="1" dirty="0">
                <a:latin typeface="Calibri"/>
                <a:cs typeface="Calibri"/>
              </a:rPr>
              <a:t> </a:t>
            </a:r>
            <a:endParaRPr lang="en-US" dirty="0"/>
          </a:p>
          <a:p>
            <a:pPr marL="171450" indent="-171450">
              <a:buFont typeface="Arial"/>
              <a:buChar char="•"/>
            </a:pPr>
            <a:r>
              <a:rPr lang="en-US" i="0" dirty="0">
                <a:latin typeface="Calibri"/>
                <a:cs typeface="Calibri"/>
              </a:rPr>
              <a:t>Play the video which explains how we teach Phase 5. (The first 20 seconds are a repeat of the ‘How to say the sounds’ video but then goes on to explain what the alternative graphemes are for the sound /ai/.)</a:t>
            </a:r>
            <a:endParaRPr lang="en-US" i="0" dirty="0">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US" i="1" baseline="0" dirty="0">
                <a:latin typeface="Calibri"/>
                <a:cs typeface="Calibri"/>
              </a:rPr>
              <a:t>They will also learn to ‘Grow the code’ where children will explore different ways of spelling the same phoneme and reading the same grapheme. This means </a:t>
            </a:r>
            <a:r>
              <a:rPr lang="en-GB" i="1" dirty="0">
                <a:latin typeface="Calibri"/>
                <a:cs typeface="Calibri"/>
              </a:rPr>
              <a:t>that they are able to read increasingly challenging words and books.</a:t>
            </a:r>
            <a:endParaRPr lang="en-US" dirty="0"/>
          </a:p>
          <a:p>
            <a:pPr marL="171450" indent="-171450">
              <a:buFont typeface="Arial"/>
              <a:buChar char="•"/>
            </a:pPr>
            <a:r>
              <a:rPr lang="en-US" i="1" baseline="0" dirty="0"/>
              <a:t>Children learn strategies so that they can distinguish between the same grapheme, different phoneme and the same phoneme but different grapheme. ‘Growing the code’ will support children as they get older with accurate spelling.</a:t>
            </a:r>
            <a:endParaRPr lang="en-US" i="1" dirty="0"/>
          </a:p>
        </p:txBody>
      </p:sp>
    </p:spTree>
    <p:extLst>
      <p:ext uri="{BB962C8B-B14F-4D97-AF65-F5344CB8AC3E}">
        <p14:creationId xmlns:p14="http://schemas.microsoft.com/office/powerpoint/2010/main" val="2985056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defRPr/>
            </a:pPr>
            <a:r>
              <a:rPr lang="en-GB" b="1" dirty="0">
                <a:latin typeface="Calibri"/>
                <a:cs typeface="Calibri"/>
              </a:rPr>
              <a:t>Slide purpose:</a:t>
            </a:r>
            <a:endParaRPr lang="en-US" b="0" dirty="0">
              <a:latin typeface="Calibri"/>
              <a:cs typeface="Calibri"/>
            </a:endParaRPr>
          </a:p>
          <a:p>
            <a:pPr marL="171450" indent="-171450">
              <a:buFont typeface="Arial" charset="0"/>
              <a:buChar char="•"/>
              <a:defRPr/>
            </a:pPr>
            <a:r>
              <a:rPr lang="en-GB" dirty="0">
                <a:latin typeface="Calibri"/>
                <a:cs typeface="Calibri"/>
              </a:rPr>
              <a:t>To introduce</a:t>
            </a:r>
            <a:r>
              <a:rPr lang="en-GB" baseline="0" dirty="0">
                <a:latin typeface="Calibri"/>
                <a:cs typeface="Calibri"/>
              </a:rPr>
              <a:t> the </a:t>
            </a:r>
            <a:r>
              <a:rPr lang="en-GB" dirty="0">
                <a:latin typeface="Calibri"/>
                <a:cs typeface="Calibri"/>
              </a:rPr>
              <a:t>strategies that children need to become fluent readers</a:t>
            </a:r>
            <a:endParaRPr lang="en-GB" b="1" dirty="0">
              <a:latin typeface="Calibri"/>
              <a:cs typeface="Calibri"/>
            </a:endParaRPr>
          </a:p>
          <a:p>
            <a:pPr>
              <a:defRPr/>
            </a:pPr>
            <a:endParaRPr lang="en-US" i="1" dirty="0">
              <a:latin typeface="Calibri"/>
              <a:cs typeface="Calibri"/>
            </a:endParaRPr>
          </a:p>
          <a:p>
            <a:pPr marL="0" indent="0">
              <a:buFont typeface="Arial" charset="0"/>
              <a:buNone/>
              <a:defRPr/>
            </a:pPr>
            <a:r>
              <a:rPr lang="en-US" b="1" dirty="0">
                <a:latin typeface="Calibri"/>
                <a:cs typeface="Calibri"/>
              </a:rPr>
              <a:t>Suggested script:</a:t>
            </a:r>
          </a:p>
          <a:p>
            <a:pPr marL="171450" indent="-171450">
              <a:buFont typeface="Arial"/>
              <a:buChar char="•"/>
              <a:defRPr/>
            </a:pPr>
            <a:r>
              <a:rPr lang="en-US" i="1" dirty="0">
                <a:latin typeface="Calibri"/>
                <a:cs typeface="Calibri"/>
              </a:rPr>
              <a:t>Most children will now be</a:t>
            </a:r>
            <a:r>
              <a:rPr lang="en-US" i="1" baseline="0" dirty="0">
                <a:latin typeface="Calibri"/>
                <a:cs typeface="Calibri"/>
              </a:rPr>
              <a:t> confident using the strategy ‘blend in your head’ to build their fluency. </a:t>
            </a:r>
            <a:endParaRPr lang="en-US" dirty="0">
              <a:cs typeface="Calibri"/>
            </a:endParaRPr>
          </a:p>
          <a:p>
            <a:pPr marL="171450" indent="-171450">
              <a:buFont typeface="Arial"/>
              <a:buChar char="•"/>
              <a:defRPr/>
            </a:pPr>
            <a:r>
              <a:rPr lang="en-US" i="1" baseline="0" dirty="0">
                <a:latin typeface="Calibri"/>
                <a:cs typeface="Calibri"/>
              </a:rPr>
              <a:t>Blending in your head means children say the sounds quietly in their heads and then read the whole word out loud. </a:t>
            </a:r>
          </a:p>
          <a:p>
            <a:pPr marL="171450" indent="-171450">
              <a:buFont typeface="Arial"/>
              <a:buChar char="•"/>
              <a:defRPr/>
            </a:pPr>
            <a:r>
              <a:rPr lang="en-US" i="1" baseline="0" dirty="0">
                <a:latin typeface="Calibri"/>
                <a:cs typeface="Calibri"/>
              </a:rPr>
              <a:t>If your child is struggling with a word, encourage them to blend in their head.</a:t>
            </a:r>
          </a:p>
          <a:p>
            <a:pPr marL="171450" indent="-171450">
              <a:buFont typeface="Arial"/>
              <a:buChar char="•"/>
              <a:defRPr/>
            </a:pPr>
            <a:r>
              <a:rPr lang="en-US" i="1" baseline="0" dirty="0">
                <a:latin typeface="Calibri"/>
                <a:cs typeface="Calibri"/>
              </a:rPr>
              <a:t>Children are also taught to spot digraphs in words before reading the word as a whole. This also helps their developing fluency.</a:t>
            </a:r>
          </a:p>
          <a:p>
            <a:pPr marL="171450" indent="-171450">
              <a:buFont typeface="Arial"/>
              <a:buChar char="•"/>
              <a:defRPr/>
            </a:pPr>
            <a:r>
              <a:rPr lang="en-US" i="0" baseline="0" dirty="0">
                <a:latin typeface="Calibri"/>
                <a:cs typeface="Calibri"/>
              </a:rPr>
              <a:t>Show parents how to spot digraphs in words. Show a word such as ‘head’. Point to ‘</a:t>
            </a:r>
            <a:r>
              <a:rPr lang="en-US" i="0" baseline="0" dirty="0" err="1">
                <a:latin typeface="Calibri"/>
                <a:cs typeface="Calibri"/>
              </a:rPr>
              <a:t>ea</a:t>
            </a:r>
            <a:r>
              <a:rPr lang="en-US" i="0" baseline="0" dirty="0">
                <a:latin typeface="Calibri"/>
                <a:cs typeface="Calibri"/>
              </a:rPr>
              <a:t>’ and say: </a:t>
            </a:r>
            <a:r>
              <a:rPr lang="en-US" i="1" baseline="0" dirty="0">
                <a:latin typeface="Calibri"/>
                <a:cs typeface="Calibri"/>
              </a:rPr>
              <a:t>This is a digraph.</a:t>
            </a:r>
            <a:r>
              <a:rPr lang="en-US" i="0" baseline="0" dirty="0">
                <a:latin typeface="Calibri"/>
                <a:cs typeface="Calibri"/>
              </a:rPr>
              <a:t> Model reading the word: h-</a:t>
            </a:r>
            <a:r>
              <a:rPr lang="en-US" i="0" baseline="0" dirty="0" err="1">
                <a:latin typeface="Calibri"/>
                <a:cs typeface="Calibri"/>
              </a:rPr>
              <a:t>ea</a:t>
            </a:r>
            <a:r>
              <a:rPr lang="en-US" i="0" baseline="0" dirty="0">
                <a:latin typeface="Calibri"/>
                <a:cs typeface="Calibri"/>
              </a:rPr>
              <a:t>-d head. Show another word e.g. ‘bread’. Ask parents to spot the digraph and read the word: b-r-</a:t>
            </a:r>
            <a:r>
              <a:rPr lang="en-US" i="0" baseline="0" dirty="0" err="1">
                <a:latin typeface="Calibri"/>
                <a:cs typeface="Calibri"/>
              </a:rPr>
              <a:t>ea</a:t>
            </a:r>
            <a:r>
              <a:rPr lang="en-US" i="0" baseline="0" dirty="0">
                <a:latin typeface="Calibri"/>
                <a:cs typeface="Calibri"/>
              </a:rPr>
              <a:t>-d bread. </a:t>
            </a:r>
          </a:p>
          <a:p>
            <a:pPr marL="171450" indent="-171450">
              <a:buFont typeface="Arial"/>
              <a:buChar char="•"/>
              <a:defRPr/>
            </a:pPr>
            <a:r>
              <a:rPr lang="en-US" i="1" baseline="0" dirty="0">
                <a:latin typeface="Calibri"/>
                <a:cs typeface="Calibri"/>
              </a:rPr>
              <a:t>Eventually, reading becomes automatic and children will be able to read words that they know fluently.</a:t>
            </a:r>
            <a:endParaRPr lang="en-US" i="1" dirty="0"/>
          </a:p>
          <a:p>
            <a:pPr marL="171450" indent="-171450">
              <a:buFont typeface="Arial"/>
              <a:buChar char="•"/>
              <a:defRPr/>
            </a:pPr>
            <a:r>
              <a:rPr lang="en-US" i="1" baseline="0" dirty="0">
                <a:latin typeface="Calibri"/>
                <a:cs typeface="Calibri"/>
              </a:rPr>
              <a:t>Fluency is the ultimate goal of phonics teaching and fluent reading is explicitly taught. </a:t>
            </a:r>
          </a:p>
          <a:p>
            <a:pPr marL="171450" indent="-171450">
              <a:buFont typeface="Arial"/>
              <a:buChar char="•"/>
              <a:defRPr/>
            </a:pPr>
            <a:endParaRPr lang="en-US" i="0" dirty="0"/>
          </a:p>
          <a:p>
            <a:endParaRPr lang="en-US" i="1" baseline="0" dirty="0"/>
          </a:p>
          <a:p>
            <a:endParaRPr lang="en-GB" i="1" dirty="0"/>
          </a:p>
        </p:txBody>
      </p:sp>
    </p:spTree>
    <p:extLst>
      <p:ext uri="{BB962C8B-B14F-4D97-AF65-F5344CB8AC3E}">
        <p14:creationId xmlns:p14="http://schemas.microsoft.com/office/powerpoint/2010/main" val="1742992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r>
              <a:rPr lang="en-GB" b="1" dirty="0"/>
              <a:t>:</a:t>
            </a:r>
            <a:endParaRPr lang="en-US" b="0" dirty="0"/>
          </a:p>
          <a:p>
            <a:pPr marL="171450" indent="-171450">
              <a:buFont typeface="Arial" charset="0"/>
              <a:buChar char="•"/>
            </a:pPr>
            <a:r>
              <a:rPr lang="en-GB" dirty="0">
                <a:latin typeface="Calibri"/>
                <a:cs typeface="Calibri"/>
              </a:rPr>
              <a:t>To introduce tricky words</a:t>
            </a:r>
            <a:endParaRPr lang="en-GB" dirty="0"/>
          </a:p>
          <a:p>
            <a:endParaRPr lang="en-US" dirty="0"/>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So, what are tricky words?</a:t>
            </a:r>
            <a:endParaRPr lang="en-US" b="1" dirty="0">
              <a:cs typeface="Calibri"/>
            </a:endParaRPr>
          </a:p>
          <a:p>
            <a:pPr marL="171450" indent="-171450">
              <a:buFont typeface="Arial"/>
              <a:buChar char="•"/>
            </a:pPr>
            <a:r>
              <a:rPr lang="en-US" i="1" dirty="0">
                <a:latin typeface="Calibri"/>
                <a:cs typeface="Calibri"/>
              </a:rPr>
              <a:t>Have a look at this video on the website: </a:t>
            </a:r>
            <a:r>
              <a:rPr lang="en-US" i="1" dirty="0">
                <a:latin typeface="Calibri"/>
                <a:cs typeface="Calibri"/>
                <a:hlinkClick r:id="rId3"/>
              </a:rPr>
              <a:t>https://www.littlewandlelettersandsounds.org.uk/resources/for-parents/</a:t>
            </a:r>
            <a:endParaRPr lang="en-US" dirty="0">
              <a:cs typeface="Calibri"/>
            </a:endParaRPr>
          </a:p>
          <a:p>
            <a:pPr marL="171450" indent="-171450">
              <a:buFont typeface="Arial"/>
              <a:buChar char="•"/>
            </a:pPr>
            <a:r>
              <a:rPr lang="en-US" i="1" dirty="0">
                <a:latin typeface="Calibri"/>
                <a:cs typeface="Calibri"/>
              </a:rPr>
              <a:t>It's important that children </a:t>
            </a:r>
            <a:r>
              <a:rPr lang="en-US" i="1" dirty="0" err="1">
                <a:latin typeface="Calibri"/>
                <a:cs typeface="Calibri"/>
              </a:rPr>
              <a:t>practise</a:t>
            </a:r>
            <a:r>
              <a:rPr lang="en-US" i="1" dirty="0">
                <a:latin typeface="Calibri"/>
                <a:cs typeface="Calibri"/>
              </a:rPr>
              <a:t> tricky words regularly to ensure that they can read them automatically.</a:t>
            </a:r>
          </a:p>
          <a:p>
            <a:endParaRPr lang="en-US" i="1" dirty="0">
              <a:cs typeface="Calibri"/>
            </a:endParaRPr>
          </a:p>
        </p:txBody>
      </p:sp>
    </p:spTree>
    <p:extLst>
      <p:ext uri="{BB962C8B-B14F-4D97-AF65-F5344CB8AC3E}">
        <p14:creationId xmlns:p14="http://schemas.microsoft.com/office/powerpoint/2010/main" val="84161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Tx/>
              <a:buNone/>
            </a:pPr>
            <a:r>
              <a:rPr lang="en-GB" b="1" dirty="0">
                <a:latin typeface="Calibri"/>
                <a:cs typeface="Calibri"/>
              </a:rPr>
              <a:t>Slide purpose</a:t>
            </a:r>
            <a:r>
              <a:rPr lang="en-GB" b="1" dirty="0"/>
              <a:t>:</a:t>
            </a:r>
            <a:endParaRPr lang="en-US" b="0" dirty="0"/>
          </a:p>
          <a:p>
            <a:pPr marL="171450" indent="-171450">
              <a:buFont typeface="Arial" charset="0"/>
              <a:buChar char="•"/>
            </a:pPr>
            <a:r>
              <a:rPr lang="en-GB" dirty="0">
                <a:latin typeface="Calibri"/>
                <a:cs typeface="Calibri"/>
              </a:rPr>
              <a:t>To provide an overview of Year</a:t>
            </a:r>
            <a:r>
              <a:rPr lang="en-GB" baseline="0" dirty="0">
                <a:latin typeface="Calibri"/>
                <a:cs typeface="Calibri"/>
              </a:rPr>
              <a:t> 1 t</a:t>
            </a:r>
            <a:r>
              <a:rPr lang="en-GB" dirty="0">
                <a:latin typeface="Calibri"/>
                <a:cs typeface="Calibri"/>
              </a:rPr>
              <a:t>ricky words</a:t>
            </a:r>
            <a:endParaRPr lang="en-GB" dirty="0"/>
          </a:p>
          <a:p>
            <a:pPr marL="0" indent="0">
              <a:buFont typeface="Arial" charset="0"/>
              <a:buNone/>
            </a:pPr>
            <a:endParaRPr lang="en-GB" dirty="0">
              <a:latin typeface="Calibri"/>
              <a:cs typeface="Calibri"/>
            </a:endParaRPr>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Tricky words have unusual spellings. For example ‘all' is tricky to children in Reception because the letter ‘a’ says /or/ in this word. </a:t>
            </a:r>
            <a:endParaRPr lang="en-US" b="1" dirty="0"/>
          </a:p>
          <a:p>
            <a:pPr marL="171450" indent="-171450">
              <a:buFont typeface="Arial"/>
              <a:buChar char="•"/>
            </a:pPr>
            <a:r>
              <a:rPr lang="en-US" i="1" dirty="0">
                <a:latin typeface="Calibri"/>
                <a:cs typeface="Calibri"/>
              </a:rPr>
              <a:t>Tricky words are taught in a systematic way, following the clearly defined Little Wandle sequence of learning. We teach them because they are common words that children need to know.</a:t>
            </a:r>
            <a:endParaRPr lang="en-US" b="1" dirty="0"/>
          </a:p>
          <a:p>
            <a:pPr marL="171450" indent="-171450">
              <a:buFont typeface="Arial"/>
              <a:buChar char="•"/>
            </a:pPr>
            <a:r>
              <a:rPr lang="en-US" i="1" dirty="0">
                <a:latin typeface="Calibri"/>
                <a:cs typeface="Calibri"/>
              </a:rPr>
              <a:t>As children 'Grow the code', some tricky words will no longer be tricky. For example, children learn in Year 1 that the letter ‘a’ can make the /or/ sound in words like ‘all’, ‘ball’ and ‘water’’. This means that the word ‘all’ is no longer tricky!</a:t>
            </a:r>
            <a:endParaRPr lang="en-US" b="1" dirty="0"/>
          </a:p>
          <a:p>
            <a:endParaRPr lang="en-US" dirty="0"/>
          </a:p>
          <a:p>
            <a:endParaRPr lang="en-GB" dirty="0"/>
          </a:p>
          <a:p>
            <a:endParaRPr lang="en-GB" i="1" dirty="0"/>
          </a:p>
        </p:txBody>
      </p:sp>
    </p:spTree>
    <p:extLst>
      <p:ext uri="{BB962C8B-B14F-4D97-AF65-F5344CB8AC3E}">
        <p14:creationId xmlns:p14="http://schemas.microsoft.com/office/powerpoint/2010/main" val="41135369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r>
              <a:rPr lang="en-GB" b="1" dirty="0"/>
              <a:t>:</a:t>
            </a:r>
            <a:endParaRPr lang="en-US" dirty="0"/>
          </a:p>
          <a:p>
            <a:pPr marL="171450" indent="-171450">
              <a:buFont typeface="Arial" charset="0"/>
              <a:buChar char="•"/>
            </a:pPr>
            <a:r>
              <a:rPr lang="en-GB" dirty="0">
                <a:latin typeface="Calibri"/>
                <a:cs typeface="Calibri"/>
              </a:rPr>
              <a:t>To provide an overview of Year</a:t>
            </a:r>
            <a:r>
              <a:rPr lang="en-GB" baseline="0" dirty="0">
                <a:latin typeface="Calibri"/>
                <a:cs typeface="Calibri"/>
              </a:rPr>
              <a:t> 1 t</a:t>
            </a:r>
            <a:r>
              <a:rPr lang="en-GB" dirty="0">
                <a:latin typeface="Calibri"/>
                <a:cs typeface="Calibri"/>
              </a:rPr>
              <a:t>ricky words</a:t>
            </a:r>
            <a:endParaRPr lang="en-GB" dirty="0"/>
          </a:p>
          <a:p>
            <a:endParaRPr lang="en-US" dirty="0"/>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Here</a:t>
            </a:r>
            <a:r>
              <a:rPr lang="en-US" i="1" baseline="0" dirty="0">
                <a:latin typeface="Calibri"/>
                <a:cs typeface="Calibri"/>
              </a:rPr>
              <a:t> is an example of Year 1 tricky words.</a:t>
            </a:r>
            <a:endParaRPr lang="en-US" dirty="0"/>
          </a:p>
          <a:p>
            <a:pPr marL="171450" lvl="1" indent="-171450">
              <a:buFont typeface="Arial"/>
              <a:buChar char="•"/>
            </a:pPr>
            <a:r>
              <a:rPr lang="en-US" i="1" dirty="0">
                <a:latin typeface="Calibri"/>
                <a:cs typeface="Calibri"/>
              </a:rPr>
              <a:t>We might not teach all of these words due to regional pronunciations e.g. ‘ask</a:t>
            </a:r>
            <a:r>
              <a:rPr lang="en-US" b="0" i="1" dirty="0">
                <a:latin typeface="Calibri"/>
                <a:cs typeface="Calibri"/>
              </a:rPr>
              <a:t>’.</a:t>
            </a:r>
            <a:r>
              <a:rPr lang="en-US" b="1" i="1" dirty="0">
                <a:latin typeface="Calibri"/>
                <a:cs typeface="Calibri"/>
              </a:rPr>
              <a:t> </a:t>
            </a:r>
            <a:r>
              <a:rPr lang="en-US" b="1" i="0" dirty="0">
                <a:latin typeface="Calibri"/>
                <a:cs typeface="Calibri"/>
              </a:rPr>
              <a:t>[Only say this if it is applicable to your setting]</a:t>
            </a:r>
            <a:r>
              <a:rPr lang="en-US" b="0" i="0" dirty="0">
                <a:latin typeface="Calibri"/>
                <a:cs typeface="Calibri"/>
              </a:rPr>
              <a:t>.</a:t>
            </a:r>
          </a:p>
          <a:p>
            <a:pPr marL="171450" lvl="1" indent="-171450">
              <a:buFont typeface="Arial"/>
              <a:buChar char="•"/>
            </a:pPr>
            <a:r>
              <a:rPr lang="en-US" b="0" i="0" dirty="0">
                <a:latin typeface="Calibri"/>
                <a:cs typeface="Calibri"/>
              </a:rPr>
              <a:t>You may wish to give parents a copy of the document ‘Phase 5 tricky words: Year 1 – Information for parents and </a:t>
            </a:r>
            <a:r>
              <a:rPr lang="en-US" b="0" i="0">
                <a:latin typeface="Calibri"/>
                <a:cs typeface="Calibri"/>
              </a:rPr>
              <a:t>carers</a:t>
            </a:r>
            <a:r>
              <a:rPr lang="en-US">
                <a:latin typeface="Calibri"/>
                <a:cs typeface="Calibri"/>
              </a:rPr>
              <a:t>'</a:t>
            </a:r>
            <a:r>
              <a:rPr lang="en-US" dirty="0">
                <a:latin typeface="Calibri"/>
                <a:cs typeface="Calibri"/>
              </a:rPr>
              <a:t>. </a:t>
            </a:r>
            <a:endParaRPr lang="en-US" i="1" dirty="0"/>
          </a:p>
        </p:txBody>
      </p:sp>
    </p:spTree>
    <p:extLst>
      <p:ext uri="{BB962C8B-B14F-4D97-AF65-F5344CB8AC3E}">
        <p14:creationId xmlns:p14="http://schemas.microsoft.com/office/powerpoint/2010/main" val="2889700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0"/>
              </a:spcBef>
              <a:spcAft>
                <a:spcPct val="0"/>
              </a:spcAft>
              <a:buClrTx/>
              <a:buSzTx/>
              <a:buFont typeface="Arial,Sans-Serif"/>
              <a:buNone/>
              <a:tabLst/>
              <a:defRPr/>
            </a:pPr>
            <a:r>
              <a:rPr lang="en-GB" b="1" dirty="0">
                <a:latin typeface="Calibri"/>
                <a:cs typeface="Calibri"/>
              </a:rPr>
              <a:t>Slide purpose:</a:t>
            </a:r>
          </a:p>
          <a:p>
            <a:pPr marL="171450" marR="0" indent="-171450" algn="l" defTabSz="914400" rtl="0" eaLnBrk="0" fontAlgn="base" latinLnBrk="0" hangingPunct="0">
              <a:lnSpc>
                <a:spcPct val="100000"/>
              </a:lnSpc>
              <a:spcBef>
                <a:spcPct val="0"/>
              </a:spcBef>
              <a:spcAft>
                <a:spcPct val="0"/>
              </a:spcAft>
              <a:buClrTx/>
              <a:buSzTx/>
              <a:buFont typeface="Arial,Sans-Serif"/>
              <a:buChar char="•"/>
              <a:tabLst/>
              <a:defRPr/>
            </a:pPr>
            <a:r>
              <a:rPr lang="en-GB" b="0" dirty="0">
                <a:latin typeface="Calibri"/>
                <a:cs typeface="Calibri"/>
              </a:rPr>
              <a:t>To provide an overview </a:t>
            </a:r>
            <a:r>
              <a:rPr lang="en-GB" dirty="0">
                <a:latin typeface="Calibri"/>
                <a:cs typeface="Calibri"/>
              </a:rPr>
              <a:t>of </a:t>
            </a:r>
            <a:r>
              <a:rPr lang="en-GB" baseline="0" dirty="0">
                <a:latin typeface="Calibri"/>
                <a:cs typeface="Calibri"/>
              </a:rPr>
              <a:t>the programme’s efficacy</a:t>
            </a:r>
            <a:endParaRPr lang="en-US" dirty="0"/>
          </a:p>
          <a:p>
            <a:endParaRPr lang="en-US" i="1" dirty="0">
              <a:latin typeface="Calibri"/>
              <a:cs typeface="Calibri"/>
            </a:endParaRPr>
          </a:p>
          <a:p>
            <a:pPr marL="0" indent="0">
              <a:buFont typeface="Arial" charset="0"/>
              <a:buNone/>
            </a:pPr>
            <a:r>
              <a:rPr lang="en-US" b="1" dirty="0">
                <a:latin typeface="Calibri"/>
                <a:cs typeface="Calibri"/>
              </a:rPr>
              <a:t>Suggested script:</a:t>
            </a:r>
            <a:endParaRPr lang="en-US" b="1" dirty="0"/>
          </a:p>
          <a:p>
            <a:pPr marL="171450" indent="-171450">
              <a:buFont typeface="Arial"/>
              <a:buChar char="•"/>
            </a:pPr>
            <a:r>
              <a:rPr lang="en-US" i="1" dirty="0">
                <a:latin typeface="Calibri"/>
                <a:cs typeface="Calibri"/>
              </a:rPr>
              <a:t>There are specific resources for the Little Wandle programme which the children will be very familiar with. </a:t>
            </a:r>
            <a:endParaRPr lang="en-US" dirty="0"/>
          </a:p>
          <a:p>
            <a:pPr marL="171450" indent="-171450">
              <a:buFont typeface="Arial"/>
              <a:buChar char="•"/>
            </a:pPr>
            <a:r>
              <a:rPr lang="en-US" i="1" dirty="0">
                <a:latin typeface="Calibri"/>
                <a:cs typeface="Calibri"/>
              </a:rPr>
              <a:t>Each sound that we teach to begin with has either a mnemonic (like the astronaut that you can see here) or a phrase like boing-boing for ‘oi’. This helps the children </a:t>
            </a:r>
            <a:r>
              <a:rPr lang="en-US" i="1" dirty="0" err="1">
                <a:latin typeface="Calibri"/>
                <a:cs typeface="Calibri"/>
              </a:rPr>
              <a:t>recognise</a:t>
            </a:r>
            <a:r>
              <a:rPr lang="en-US" i="1" dirty="0">
                <a:latin typeface="Calibri"/>
                <a:cs typeface="Calibri"/>
              </a:rPr>
              <a:t> and remember the graphemes. </a:t>
            </a:r>
          </a:p>
          <a:p>
            <a:pPr marL="171450" indent="-171450">
              <a:buFont typeface="Arial"/>
              <a:buChar char="•"/>
            </a:pPr>
            <a:r>
              <a:rPr lang="en-US" i="1" dirty="0">
                <a:latin typeface="Calibri"/>
                <a:cs typeface="Calibri"/>
              </a:rPr>
              <a:t>Every time we teach a new sound, we also read words during the phonics lesson that contain that new sound so that the children </a:t>
            </a:r>
            <a:r>
              <a:rPr lang="en-US" i="1" dirty="0" err="1">
                <a:latin typeface="Calibri"/>
                <a:cs typeface="Calibri"/>
              </a:rPr>
              <a:t>practise</a:t>
            </a:r>
            <a:r>
              <a:rPr lang="en-US" i="1" dirty="0">
                <a:latin typeface="Calibri"/>
                <a:cs typeface="Calibri"/>
              </a:rPr>
              <a:t> what they have learned. </a:t>
            </a:r>
          </a:p>
          <a:p>
            <a:pPr marL="171450" indent="-171450">
              <a:buFont typeface="Arial"/>
              <a:buChar char="•"/>
            </a:pPr>
            <a:r>
              <a:rPr lang="en-US" i="1" dirty="0">
                <a:latin typeface="Calibri"/>
                <a:cs typeface="Calibri"/>
              </a:rPr>
              <a:t>We then go on to reading a sentence containing some of those words. </a:t>
            </a:r>
          </a:p>
          <a:p>
            <a:pPr marL="171450" indent="-171450">
              <a:buFont typeface="Arial"/>
              <a:buChar char="•"/>
            </a:pPr>
            <a:r>
              <a:rPr lang="en-US" i="1" dirty="0">
                <a:latin typeface="Calibri"/>
                <a:cs typeface="Calibri"/>
              </a:rPr>
              <a:t>We have displays in the classroom and on the tables to support the children throughout the day. </a:t>
            </a:r>
            <a:endParaRPr lang="en-US" dirty="0"/>
          </a:p>
          <a:p>
            <a:pPr marL="171450" indent="-171450">
              <a:buFont typeface="Arial"/>
              <a:buChar char="•"/>
            </a:pPr>
            <a:r>
              <a:rPr lang="en-US" i="1" dirty="0">
                <a:latin typeface="Calibri"/>
                <a:cs typeface="Calibri"/>
              </a:rPr>
              <a:t>Your children</a:t>
            </a:r>
            <a:r>
              <a:rPr lang="en-US" i="1" baseline="0" dirty="0">
                <a:latin typeface="Calibri"/>
                <a:cs typeface="Calibri"/>
              </a:rPr>
              <a:t> </a:t>
            </a:r>
            <a:r>
              <a:rPr lang="en-US" i="1" dirty="0">
                <a:latin typeface="Calibri"/>
                <a:cs typeface="Calibri"/>
              </a:rPr>
              <a:t>learned</a:t>
            </a:r>
            <a:r>
              <a:rPr lang="en-US" i="1" baseline="0" dirty="0">
                <a:latin typeface="Calibri"/>
                <a:cs typeface="Calibri"/>
              </a:rPr>
              <a:t> all the mnemonics needed to recognise and remember graphemes</a:t>
            </a:r>
            <a:r>
              <a:rPr lang="en-US" i="1" dirty="0">
                <a:latin typeface="Calibri"/>
                <a:cs typeface="Calibri"/>
              </a:rPr>
              <a:t> in Reception</a:t>
            </a:r>
            <a:r>
              <a:rPr lang="en-US" i="1" baseline="0" dirty="0">
                <a:latin typeface="Calibri"/>
                <a:cs typeface="Calibri"/>
              </a:rPr>
              <a:t>. They can still use the resources in the classroom to help </a:t>
            </a:r>
            <a:r>
              <a:rPr lang="en-US" i="1" dirty="0">
                <a:latin typeface="Calibri"/>
                <a:cs typeface="Calibri"/>
              </a:rPr>
              <a:t>them</a:t>
            </a:r>
            <a:r>
              <a:rPr lang="en-US" i="1" baseline="0" dirty="0">
                <a:latin typeface="Calibri"/>
                <a:cs typeface="Calibri"/>
              </a:rPr>
              <a:t> with their learning</a:t>
            </a:r>
            <a:r>
              <a:rPr lang="en-US" i="1" dirty="0">
                <a:latin typeface="Calibri"/>
                <a:cs typeface="Calibri"/>
              </a:rPr>
              <a:t>. Their teacher will refer to the mnemonics learned in Reception to build on their Year 1 learning.</a:t>
            </a:r>
            <a:endParaRPr lang="en-US" i="1" dirty="0">
              <a:cs typeface="Calibri"/>
            </a:endParaRPr>
          </a:p>
        </p:txBody>
      </p:sp>
    </p:spTree>
    <p:extLst>
      <p:ext uri="{BB962C8B-B14F-4D97-AF65-F5344CB8AC3E}">
        <p14:creationId xmlns:p14="http://schemas.microsoft.com/office/powerpoint/2010/main" val="3896949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40719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4"/>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 id="2147483730" r:id="rId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https://www.youtube.com/embed/3C1KTDag0ZA" TargetMode="External"/><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11235783"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 in Year 1, Phase 5</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lIns="91440" tIns="45720" rIns="91440" bIns="45720" anchor="b" anchorCtr="0"/>
          <a:lstStyle/>
          <a:p>
            <a:r>
              <a:rPr lang="en-US" dirty="0"/>
              <a:t>How many times have you already read today?</a:t>
            </a:r>
            <a:endParaRPr lang="en-US" dirty="0">
              <a:cs typeface="Calibri"/>
            </a:endParaRPr>
          </a:p>
        </p:txBody>
      </p:sp>
    </p:spTree>
    <p:extLst>
      <p:ext uri="{BB962C8B-B14F-4D97-AF65-F5344CB8AC3E}">
        <p14:creationId xmlns:p14="http://schemas.microsoft.com/office/powerpoint/2010/main" val="2149011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solidFill>
                  <a:schemeClr val="accent2"/>
                </a:solidFill>
              </a:rPr>
              <a:t>Our school has chosen </a:t>
            </a:r>
            <a:br>
              <a:rPr lang="en-GB" dirty="0">
                <a:solidFill>
                  <a:schemeClr val="accent2"/>
                </a:solidFill>
              </a:rPr>
            </a:br>
            <a:r>
              <a:rPr lang="en-GB" i="1" dirty="0">
                <a:solidFill>
                  <a:schemeClr val="accent2"/>
                </a:solidFill>
              </a:rPr>
              <a:t>Little Wandle Letters and Sounds Revised</a:t>
            </a:r>
            <a:r>
              <a:rPr lang="en-GB" dirty="0">
                <a:solidFill>
                  <a:schemeClr val="accent2"/>
                </a:solidFill>
              </a:rPr>
              <a:t> as our systematic, synthetic phonics (SSP) programme to teach early reading and spelling.</a:t>
            </a:r>
            <a:r>
              <a:rPr lang="en-GB" dirty="0"/>
              <a:t>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lIns="91440" tIns="45720" rIns="91440" bIns="45720" anchor="b" anchorCtr="0"/>
          <a:lstStyle/>
          <a:p>
            <a:r>
              <a:rPr lang="en-GB" dirty="0"/>
              <a:t>Little Wandle Letters and Sounds Revised</a:t>
            </a:r>
            <a:endParaRPr lang="en-GB" dirty="0">
              <a:cs typeface="Calibri"/>
            </a:endParaRP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lIns="91440" tIns="45720" rIns="91440" bIns="45720" anchor="t"/>
          <a:lstStyle/>
          <a:p>
            <a:pPr algn="ctr"/>
            <a:r>
              <a:rPr lang="en-US" sz="4000" b="1" dirty="0">
                <a:solidFill>
                  <a:schemeClr val="bg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lIns="91440" tIns="45720" rIns="91440" bIns="45720" anchor="b" anchorCtr="0"/>
          <a:lstStyle/>
          <a:p>
            <a:r>
              <a:rPr lang="en-US" b="1" dirty="0"/>
              <a:t>Terminology</a:t>
            </a:r>
            <a:endParaRPr lang="en-US" b="1" dirty="0">
              <a:cs typeface="Calibri"/>
            </a:endParaRP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74407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77378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
        <p:nvSpPr>
          <p:cNvPr id="12" name="Rounded Rectangle 11">
            <a:extLst>
              <a:ext uri="{FF2B5EF4-FFF2-40B4-BE49-F238E27FC236}">
                <a16:creationId xmlns:a16="http://schemas.microsoft.com/office/drawing/2014/main" id="{D8CA016A-8FA6-964F-AB5B-6E97732A71F4}"/>
              </a:ext>
            </a:extLst>
          </p:cNvPr>
          <p:cNvSpPr/>
          <p:nvPr/>
        </p:nvSpPr>
        <p:spPr>
          <a:xfrm>
            <a:off x="6773782" y="413058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Adjacent consonant</a:t>
            </a:r>
          </a:p>
        </p:txBody>
      </p:sp>
      <p:sp>
        <p:nvSpPr>
          <p:cNvPr id="13" name="Rounded Rectangle 12">
            <a:extLst>
              <a:ext uri="{FF2B5EF4-FFF2-40B4-BE49-F238E27FC236}">
                <a16:creationId xmlns:a16="http://schemas.microsoft.com/office/drawing/2014/main" id="{D8CA016A-8FA6-964F-AB5B-6E97732A71F4}"/>
              </a:ext>
            </a:extLst>
          </p:cNvPr>
          <p:cNvSpPr/>
          <p:nvPr/>
        </p:nvSpPr>
        <p:spPr>
          <a:xfrm>
            <a:off x="674407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digraph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a:xfrm>
            <a:off x="479376" y="116632"/>
            <a:ext cx="9793088" cy="1152128"/>
          </a:xfrm>
        </p:spPr>
        <p:txBody>
          <a:bodyPr/>
          <a:lstStyle/>
          <a:p>
            <a:r>
              <a:rPr lang="en-US" dirty="0"/>
              <a:t>The progression</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524992" y="1268760"/>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5879976" y="2186478"/>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69CD64-B820-86FB-DCFB-956F275348A5}"/>
              </a:ext>
            </a:extLst>
          </p:cNvPr>
          <p:cNvSpPr>
            <a:spLocks noGrp="1"/>
          </p:cNvSpPr>
          <p:nvPr>
            <p:ph type="title"/>
          </p:nvPr>
        </p:nvSpPr>
        <p:spPr/>
        <p:txBody>
          <a:bodyPr lIns="91440" tIns="45720" rIns="91440" bIns="45720" anchor="b" anchorCtr="0"/>
          <a:lstStyle/>
          <a:p>
            <a:r>
              <a:rPr lang="en-GB" dirty="0">
                <a:cs typeface="Calibri"/>
              </a:rPr>
              <a:t>Let’s say the Phase 5 sounds</a:t>
            </a:r>
          </a:p>
        </p:txBody>
      </p:sp>
      <p:pic>
        <p:nvPicPr>
          <p:cNvPr id="6" name="Picture 6">
            <a:extLst>
              <a:ext uri="{FF2B5EF4-FFF2-40B4-BE49-F238E27FC236}">
                <a16:creationId xmlns:a16="http://schemas.microsoft.com/office/drawing/2014/main" id="{EC99D98B-4D64-858E-8A5B-00CAA200CFE9}"/>
              </a:ext>
            </a:extLst>
          </p:cNvPr>
          <p:cNvPicPr>
            <a:picLocks noChangeAspect="1"/>
          </p:cNvPicPr>
          <p:nvPr/>
        </p:nvPicPr>
        <p:blipFill>
          <a:blip r:embed="rId3"/>
          <a:stretch>
            <a:fillRect/>
          </a:stretch>
        </p:blipFill>
        <p:spPr>
          <a:xfrm>
            <a:off x="8005548" y="1715283"/>
            <a:ext cx="2305335" cy="1914807"/>
          </a:xfrm>
          <a:prstGeom prst="rect">
            <a:avLst/>
          </a:prstGeom>
        </p:spPr>
      </p:pic>
      <p:pic>
        <p:nvPicPr>
          <p:cNvPr id="7" name="Picture 7">
            <a:extLst>
              <a:ext uri="{FF2B5EF4-FFF2-40B4-BE49-F238E27FC236}">
                <a16:creationId xmlns:a16="http://schemas.microsoft.com/office/drawing/2014/main" id="{239902AB-8B95-4F5F-9636-8B73526F5AC3}"/>
              </a:ext>
            </a:extLst>
          </p:cNvPr>
          <p:cNvPicPr>
            <a:picLocks noChangeAspect="1"/>
          </p:cNvPicPr>
          <p:nvPr/>
        </p:nvPicPr>
        <p:blipFill>
          <a:blip r:embed="rId4"/>
          <a:stretch>
            <a:fillRect/>
          </a:stretch>
        </p:blipFill>
        <p:spPr>
          <a:xfrm>
            <a:off x="476534" y="1715813"/>
            <a:ext cx="6712423" cy="4768403"/>
          </a:xfrm>
          <a:prstGeom prst="rect">
            <a:avLst/>
          </a:prstGeom>
        </p:spPr>
      </p:pic>
      <p:pic>
        <p:nvPicPr>
          <p:cNvPr id="5" name="Picture 5">
            <a:extLst>
              <a:ext uri="{FF2B5EF4-FFF2-40B4-BE49-F238E27FC236}">
                <a16:creationId xmlns:a16="http://schemas.microsoft.com/office/drawing/2014/main" id="{7D4F38BD-2D3B-A9B9-E2BC-907C9148A159}"/>
              </a:ext>
            </a:extLst>
          </p:cNvPr>
          <p:cNvPicPr>
            <a:picLocks noChangeAspect="1"/>
          </p:cNvPicPr>
          <p:nvPr/>
        </p:nvPicPr>
        <p:blipFill rotWithShape="1">
          <a:blip r:embed="rId5"/>
          <a:srcRect l="2750" t="3568" b="83"/>
          <a:stretch/>
        </p:blipFill>
        <p:spPr>
          <a:xfrm>
            <a:off x="7824971" y="3699111"/>
            <a:ext cx="2815355" cy="2963995"/>
          </a:xfrm>
          <a:prstGeom prst="rect">
            <a:avLst/>
          </a:prstGeom>
        </p:spPr>
      </p:pic>
    </p:spTree>
    <p:extLst>
      <p:ext uri="{BB962C8B-B14F-4D97-AF65-F5344CB8AC3E}">
        <p14:creationId xmlns:p14="http://schemas.microsoft.com/office/powerpoint/2010/main" val="3531643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479376" y="1916832"/>
            <a:ext cx="5864568" cy="4824536"/>
          </a:xfrm>
        </p:spPr>
        <p:txBody>
          <a:bodyPr lIns="91440" tIns="45720" rIns="91440" bIns="45720" anchor="t"/>
          <a:lstStyle/>
          <a:p>
            <a:pPr marL="0" indent="0">
              <a:buNone/>
            </a:pPr>
            <a:r>
              <a:rPr lang="en-US" dirty="0">
                <a:solidFill>
                  <a:schemeClr val="accent2"/>
                </a:solidFill>
              </a:rPr>
              <a:t>In Phase 5 children learn:</a:t>
            </a:r>
            <a:endParaRPr lang="en-US" dirty="0">
              <a:solidFill>
                <a:schemeClr val="accent2"/>
              </a:solidFill>
              <a:cs typeface="Calibri"/>
            </a:endParaRPr>
          </a:p>
          <a:p>
            <a:r>
              <a:rPr lang="en-US" dirty="0">
                <a:solidFill>
                  <a:schemeClr val="accent2"/>
                </a:solidFill>
              </a:rPr>
              <a:t>new graphemes for the sounds they already know</a:t>
            </a:r>
            <a:endParaRPr lang="en-US" dirty="0">
              <a:solidFill>
                <a:schemeClr val="accent2"/>
              </a:solidFill>
              <a:cs typeface="Calibri"/>
            </a:endParaRPr>
          </a:p>
          <a:p>
            <a:r>
              <a:rPr lang="en-US" dirty="0">
                <a:solidFill>
                  <a:schemeClr val="accent2"/>
                </a:solidFill>
                <a:cs typeface="Calibri"/>
              </a:rPr>
              <a:t>that the same </a:t>
            </a:r>
            <a:r>
              <a:rPr lang="en-US" dirty="0">
                <a:solidFill>
                  <a:schemeClr val="accent2"/>
                </a:solidFill>
              </a:rPr>
              <a:t>grapheme can have alternative pronunciations.</a:t>
            </a:r>
            <a:endParaRPr lang="en-US" dirty="0">
              <a:solidFill>
                <a:schemeClr val="accent2"/>
              </a:solidFill>
              <a:cs typeface="Calibri"/>
            </a:endParaRPr>
          </a:p>
          <a:p>
            <a:pPr marL="0" indent="0">
              <a:buNone/>
            </a:pPr>
            <a:endParaRPr lang="en-US" dirty="0">
              <a:solidFill>
                <a:schemeClr val="accent2"/>
              </a:solidFill>
              <a:cs typeface="Calibri"/>
            </a:endParaRPr>
          </a:p>
          <a:p>
            <a:pPr marL="0" indent="0">
              <a:buNone/>
            </a:pPr>
            <a:r>
              <a:rPr lang="en-US" dirty="0">
                <a:solidFill>
                  <a:schemeClr val="accent2"/>
                </a:solidFill>
                <a:cs typeface="Calibri"/>
              </a:rPr>
              <a:t>The </a:t>
            </a:r>
            <a:r>
              <a:rPr lang="en-US" dirty="0">
                <a:solidFill>
                  <a:schemeClr val="accent2"/>
                </a:solidFill>
              </a:rPr>
              <a:t>‘Grow the code’ lessons support children with reading and spelling these alternative spellings.</a:t>
            </a:r>
            <a:endParaRPr lang="en-US" dirty="0">
              <a:solidFill>
                <a:schemeClr val="accent2"/>
              </a:solidFill>
              <a:cs typeface="Calibri"/>
            </a:endParaRPr>
          </a:p>
          <a:p>
            <a:endParaRPr lang="en-US" dirty="0">
              <a:solidFill>
                <a:schemeClr val="accent2"/>
              </a:solidFill>
              <a:cs typeface="Calibri"/>
            </a:endParaRPr>
          </a:p>
          <a:p>
            <a:endParaRPr lang="en-US" dirty="0"/>
          </a:p>
        </p:txBody>
      </p:sp>
      <p:sp>
        <p:nvSpPr>
          <p:cNvPr id="3" name="Title 2"/>
          <p:cNvSpPr>
            <a:spLocks noGrp="1"/>
          </p:cNvSpPr>
          <p:nvPr>
            <p:ph type="title"/>
          </p:nvPr>
        </p:nvSpPr>
        <p:spPr/>
        <p:txBody>
          <a:bodyPr lIns="91440" tIns="45720" rIns="91440" bIns="45720" anchor="b" anchorCtr="0"/>
          <a:lstStyle/>
          <a:p>
            <a:r>
              <a:rPr lang="en-US" dirty="0"/>
              <a:t>This term we are teaching Phase 5 </a:t>
            </a:r>
            <a:endParaRPr lang="en-GB" dirty="0">
              <a:cs typeface="Calibri"/>
            </a:endParaRPr>
          </a:p>
        </p:txBody>
      </p:sp>
      <p:pic>
        <p:nvPicPr>
          <p:cNvPr id="5" name="Picture 5" descr="Graphical user interface, website&#10;&#10;Description automatically generated">
            <a:extLst>
              <a:ext uri="{FF2B5EF4-FFF2-40B4-BE49-F238E27FC236}">
                <a16:creationId xmlns:a16="http://schemas.microsoft.com/office/drawing/2014/main" id="{619B5458-B127-2FFC-7F26-A997D4559752}"/>
              </a:ext>
            </a:extLst>
          </p:cNvPr>
          <p:cNvPicPr>
            <a:picLocks noChangeAspect="1"/>
          </p:cNvPicPr>
          <p:nvPr/>
        </p:nvPicPr>
        <p:blipFill>
          <a:blip r:embed="rId3"/>
          <a:stretch>
            <a:fillRect/>
          </a:stretch>
        </p:blipFill>
        <p:spPr>
          <a:xfrm>
            <a:off x="6902138" y="2036095"/>
            <a:ext cx="4662773" cy="3901745"/>
          </a:xfrm>
          <a:prstGeom prst="rect">
            <a:avLst/>
          </a:prstGeom>
        </p:spPr>
      </p:pic>
    </p:spTree>
    <p:extLst>
      <p:ext uri="{BB962C8B-B14F-4D97-AF65-F5344CB8AC3E}">
        <p14:creationId xmlns:p14="http://schemas.microsoft.com/office/powerpoint/2010/main" val="2603803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1916832"/>
            <a:ext cx="5502117" cy="4392488"/>
          </a:xfrm>
        </p:spPr>
        <p:txBody>
          <a:bodyPr lIns="91440" tIns="45720" rIns="91440" bIns="45720" anchor="t"/>
          <a:lstStyle/>
          <a:p>
            <a:pPr marL="0" indent="0">
              <a:buNone/>
            </a:pPr>
            <a:r>
              <a:rPr lang="en-US" dirty="0">
                <a:solidFill>
                  <a:schemeClr val="accent2"/>
                </a:solidFill>
              </a:rPr>
              <a:t>Children will be able to:</a:t>
            </a:r>
            <a:endParaRPr lang="en-US" dirty="0">
              <a:solidFill>
                <a:schemeClr val="accent2"/>
              </a:solidFill>
              <a:cs typeface="Calibri" panose="020F0502020204030204"/>
            </a:endParaRPr>
          </a:p>
          <a:p>
            <a:r>
              <a:rPr lang="en-US" dirty="0">
                <a:solidFill>
                  <a:schemeClr val="accent2"/>
                </a:solidFill>
              </a:rPr>
              <a:t>blend independently</a:t>
            </a:r>
            <a:endParaRPr lang="en-US" dirty="0">
              <a:solidFill>
                <a:schemeClr val="accent2"/>
              </a:solidFill>
              <a:cs typeface="Calibri"/>
            </a:endParaRPr>
          </a:p>
          <a:p>
            <a:r>
              <a:rPr lang="en-US" dirty="0">
                <a:solidFill>
                  <a:schemeClr val="accent2"/>
                </a:solidFill>
              </a:rPr>
              <a:t>blend in their heads with increasing fluency and confidence.</a:t>
            </a:r>
            <a:endParaRPr lang="en-US" dirty="0">
              <a:solidFill>
                <a:schemeClr val="accent2"/>
              </a:solidFill>
              <a:cs typeface="Calibri"/>
            </a:endParaRPr>
          </a:p>
          <a:p>
            <a:pPr marL="0" indent="0">
              <a:buNone/>
            </a:pPr>
            <a:r>
              <a:rPr lang="en-US" dirty="0">
                <a:solidFill>
                  <a:schemeClr val="accent2"/>
                </a:solidFill>
              </a:rPr>
              <a:t>They will also begin to distinguish between different phonemes/graphemes.</a:t>
            </a:r>
            <a:endParaRPr lang="en-GB" dirty="0"/>
          </a:p>
        </p:txBody>
      </p:sp>
      <p:sp>
        <p:nvSpPr>
          <p:cNvPr id="5" name="Title 4"/>
          <p:cNvSpPr>
            <a:spLocks noGrp="1"/>
          </p:cNvSpPr>
          <p:nvPr>
            <p:ph type="title"/>
          </p:nvPr>
        </p:nvSpPr>
        <p:spPr/>
        <p:txBody>
          <a:bodyPr lIns="91440" tIns="45720" rIns="91440" bIns="45720" anchor="b" anchorCtr="0"/>
          <a:lstStyle/>
          <a:p>
            <a:r>
              <a:rPr lang="en-US" dirty="0"/>
              <a:t>Reading words</a:t>
            </a:r>
            <a:endParaRPr lang="en-GB" dirty="0">
              <a:cs typeface="Calibri"/>
            </a:endParaRPr>
          </a:p>
        </p:txBody>
      </p:sp>
      <p:pic>
        <p:nvPicPr>
          <p:cNvPr id="4" name="Picture 3" descr="A person in a red dress holding a sign&#10;&#10;Description automatically generated">
            <a:extLst>
              <a:ext uri="{FF2B5EF4-FFF2-40B4-BE49-F238E27FC236}">
                <a16:creationId xmlns:a16="http://schemas.microsoft.com/office/drawing/2014/main" id="{E22DAF30-57D8-C89E-1085-10AAB4472F39}"/>
              </a:ext>
            </a:extLst>
          </p:cNvPr>
          <p:cNvPicPr>
            <a:picLocks noChangeAspect="1"/>
          </p:cNvPicPr>
          <p:nvPr/>
        </p:nvPicPr>
        <p:blipFill>
          <a:blip r:embed="rId3"/>
          <a:stretch>
            <a:fillRect/>
          </a:stretch>
        </p:blipFill>
        <p:spPr>
          <a:xfrm>
            <a:off x="6009498" y="2060848"/>
            <a:ext cx="5647259" cy="2963810"/>
          </a:xfrm>
          <a:prstGeom prst="roundRect">
            <a:avLst/>
          </a:prstGeom>
        </p:spPr>
      </p:pic>
    </p:spTree>
    <p:extLst>
      <p:ext uri="{BB962C8B-B14F-4D97-AF65-F5344CB8AC3E}">
        <p14:creationId xmlns:p14="http://schemas.microsoft.com/office/powerpoint/2010/main" val="1508816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lIns="91440" tIns="45720" rIns="91440" bIns="45720" anchor="b" anchorCtr="0"/>
          <a:lstStyle/>
          <a:p>
            <a:r>
              <a:rPr lang="en-US" dirty="0"/>
              <a:t>Tricky words </a:t>
            </a:r>
            <a:endParaRPr lang="en-US" dirty="0">
              <a:cs typeface="Calibri"/>
            </a:endParaRPr>
          </a:p>
        </p:txBody>
      </p:sp>
      <p:pic>
        <p:nvPicPr>
          <p:cNvPr id="5" name="3C1KTDag0ZA"/>
          <p:cNvPicPr>
            <a:picLocks noRot="1" noChangeAspect="1"/>
          </p:cNvPicPr>
          <p:nvPr>
            <a:videoFile r:link="rId1"/>
          </p:nvPr>
        </p:nvPicPr>
        <p:blipFill>
          <a:blip r:embed="rId4">
            <a:extLst>
              <a:ext uri="{28A0092B-C50C-407E-A947-70E740481C1C}">
                <a14:useLocalDpi xmlns:a14="http://schemas.microsoft.com/office/drawing/2010/main" val="0"/>
              </a:ext>
            </a:extLst>
          </a:blip>
          <a:stretch>
            <a:fillRect/>
          </a:stretch>
        </p:blipFill>
        <p:spPr>
          <a:xfrm>
            <a:off x="2207568" y="1921886"/>
            <a:ext cx="7614592" cy="4129084"/>
          </a:xfrm>
          <a:prstGeom prst="rect">
            <a:avLst/>
          </a:prstGeom>
          <a:noFill/>
          <a:ln>
            <a:noFill/>
          </a:ln>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9376" y="1700808"/>
            <a:ext cx="5256584" cy="4941168"/>
          </a:xfrm>
        </p:spPr>
        <p:txBody>
          <a:bodyPr lIns="91440" tIns="45720" rIns="91440" bIns="45720" anchor="t"/>
          <a:lstStyle/>
          <a:p>
            <a:r>
              <a:rPr lang="en-US" dirty="0">
                <a:solidFill>
                  <a:schemeClr val="accent2"/>
                </a:solidFill>
              </a:rPr>
              <a:t>have unusual spellings e.g. all, people</a:t>
            </a:r>
            <a:endParaRPr lang="en-US" dirty="0">
              <a:solidFill>
                <a:schemeClr val="accent2"/>
              </a:solidFill>
              <a:cs typeface="Calibri"/>
            </a:endParaRPr>
          </a:p>
          <a:p>
            <a:r>
              <a:rPr lang="en-US" dirty="0">
                <a:solidFill>
                  <a:schemeClr val="accent2"/>
                </a:solidFill>
              </a:rPr>
              <a:t>are taught in a systematic way.</a:t>
            </a:r>
            <a:endParaRPr lang="en-US" dirty="0">
              <a:solidFill>
                <a:schemeClr val="accent2"/>
              </a:solidFill>
              <a:cs typeface="Calibri"/>
            </a:endParaRPr>
          </a:p>
          <a:p>
            <a:pPr marL="0" indent="0">
              <a:buNone/>
            </a:pPr>
            <a:endParaRPr lang="en-US" dirty="0">
              <a:solidFill>
                <a:schemeClr val="accent2"/>
              </a:solidFill>
              <a:cs typeface="Calibri"/>
            </a:endParaRPr>
          </a:p>
          <a:p>
            <a:pPr marL="0" indent="0">
              <a:buNone/>
            </a:pPr>
            <a:r>
              <a:rPr lang="en-US" dirty="0">
                <a:solidFill>
                  <a:schemeClr val="accent2"/>
                </a:solidFill>
              </a:rPr>
              <a:t>Children are now learning to read Phase 5 tricky words.</a:t>
            </a:r>
          </a:p>
        </p:txBody>
      </p:sp>
      <p:sp>
        <p:nvSpPr>
          <p:cNvPr id="3" name="Title 2"/>
          <p:cNvSpPr>
            <a:spLocks noGrp="1"/>
          </p:cNvSpPr>
          <p:nvPr>
            <p:ph type="title"/>
          </p:nvPr>
        </p:nvSpPr>
        <p:spPr/>
        <p:txBody>
          <a:bodyPr lIns="91440" tIns="45720" rIns="91440" bIns="45720" anchor="b" anchorCtr="0"/>
          <a:lstStyle/>
          <a:p>
            <a:r>
              <a:rPr lang="en-US" dirty="0"/>
              <a:t>Tricky words:</a:t>
            </a:r>
            <a:endParaRPr lang="en-GB" dirty="0">
              <a:cs typeface="Calibri"/>
            </a:endParaRPr>
          </a:p>
        </p:txBody>
      </p:sp>
      <p:pic>
        <p:nvPicPr>
          <p:cNvPr id="6" name="Picture 5" descr="A person holding a piece of paper&#10;&#10;Description automatically generated">
            <a:extLst>
              <a:ext uri="{FF2B5EF4-FFF2-40B4-BE49-F238E27FC236}">
                <a16:creationId xmlns:a16="http://schemas.microsoft.com/office/drawing/2014/main" id="{9D2D9A11-589A-7C36-A4FD-1A7C833B4AF0}"/>
              </a:ext>
            </a:extLst>
          </p:cNvPr>
          <p:cNvPicPr>
            <a:picLocks noChangeAspect="1"/>
          </p:cNvPicPr>
          <p:nvPr/>
        </p:nvPicPr>
        <p:blipFill>
          <a:blip r:embed="rId3"/>
          <a:stretch>
            <a:fillRect/>
          </a:stretch>
        </p:blipFill>
        <p:spPr>
          <a:xfrm>
            <a:off x="6023992" y="1963549"/>
            <a:ext cx="5544616" cy="3423109"/>
          </a:xfrm>
          <a:prstGeom prst="roundRect">
            <a:avLst/>
          </a:prstGeom>
        </p:spPr>
      </p:pic>
    </p:spTree>
    <p:extLst>
      <p:ext uri="{BB962C8B-B14F-4D97-AF65-F5344CB8AC3E}">
        <p14:creationId xmlns:p14="http://schemas.microsoft.com/office/powerpoint/2010/main" val="754274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lIns="91440" tIns="45720" rIns="91440" bIns="45720" anchor="b" anchorCtr="0"/>
          <a:lstStyle/>
          <a:p>
            <a:r>
              <a:rPr lang="en-US" dirty="0"/>
              <a:t>Phase 5 tricky words</a:t>
            </a:r>
            <a:endParaRPr lang="en-GB" dirty="0">
              <a:cs typeface="Calibri"/>
            </a:endParaRPr>
          </a:p>
        </p:txBody>
      </p:sp>
      <p:pic>
        <p:nvPicPr>
          <p:cNvPr id="2" name="Picture 1"/>
          <p:cNvPicPr>
            <a:picLocks noChangeAspect="1"/>
          </p:cNvPicPr>
          <p:nvPr/>
        </p:nvPicPr>
        <p:blipFill>
          <a:blip r:embed="rId3"/>
          <a:stretch>
            <a:fillRect/>
          </a:stretch>
        </p:blipFill>
        <p:spPr>
          <a:xfrm>
            <a:off x="3791744" y="1772816"/>
            <a:ext cx="5505063" cy="4968552"/>
          </a:xfrm>
          <a:prstGeom prst="rect">
            <a:avLst/>
          </a:prstGeom>
        </p:spPr>
      </p:pic>
      <p:sp>
        <p:nvSpPr>
          <p:cNvPr id="10" name="Oval 9"/>
          <p:cNvSpPr/>
          <p:nvPr/>
        </p:nvSpPr>
        <p:spPr>
          <a:xfrm>
            <a:off x="5603579" y="1890470"/>
            <a:ext cx="4176464" cy="4591496"/>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3582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lIns="91440" tIns="45720" rIns="91440" bIns="45720" anchor="b" anchorCtr="0"/>
          <a:lstStyle/>
          <a:p>
            <a:r>
              <a:rPr lang="en-US" dirty="0"/>
              <a:t>How we make learning stick </a:t>
            </a:r>
            <a:endParaRPr lang="en-US" dirty="0">
              <a:cs typeface="Calibri"/>
            </a:endParaRP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30" ma:contentTypeDescription="Create a new document." ma:contentTypeScope="" ma:versionID="35786a64cc178860f23ff80c353c4dde">
  <xsd:schema xmlns:xsd="http://www.w3.org/2001/XMLSchema" xmlns:xs="http://www.w3.org/2001/XMLSchema" xmlns:p="http://schemas.microsoft.com/office/2006/metadata/properties" xmlns:ns1="http://schemas.microsoft.com/sharepoint/v3" xmlns:ns2="b390c623-81a0-476f-984a-5b2ad478ef4f" xmlns:ns3="6d6ce26d-438a-4f93-8ad7-b70bc8847f7f" targetNamespace="http://schemas.microsoft.com/office/2006/metadata/properties" ma:root="true" ma:fieldsID="7fe3d31e8bd86c0d8ab3c54843701607" ns1:_="" ns2:_="" ns3:_="">
    <xsd:import namespace="http://schemas.microsoft.com/sharepoint/v3"/>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TaxCatchAll" minOccurs="0"/>
                <xsd:element ref="ns2:lcf76f155ced4ddcb4097134ff3c332f" minOccurs="0"/>
                <xsd:element ref="ns1:_ip_UnifiedCompliancePolicyProperties" minOccurs="0"/>
                <xsd:element ref="ns1:_ip_UnifiedCompliancePolicyUIAction" minOccurs="0"/>
                <xsd:element ref="ns2:MediaServiceSearchProperties" minOccurs="0"/>
                <xsd:element ref="ns2:test" minOccurs="0"/>
                <xsd:element ref="ns2:fda848d0-6872-4d01-a8fb-de8ee4635c5bCountryOrRegion" minOccurs="0"/>
                <xsd:element ref="ns2:fda848d0-6872-4d01-a8fb-de8ee4635c5bState" minOccurs="0"/>
                <xsd:element ref="ns2:fda848d0-6872-4d01-a8fb-de8ee4635c5bCity" minOccurs="0"/>
                <xsd:element ref="ns2:fda848d0-6872-4d01-a8fb-de8ee4635c5bPostalCode" minOccurs="0"/>
                <xsd:element ref="ns2:fda848d0-6872-4d01-a8fb-de8ee4635c5bStreet" minOccurs="0"/>
                <xsd:element ref="ns2:fda848d0-6872-4d01-a8fb-de8ee4635c5bGeoLoc" minOccurs="0"/>
                <xsd:element ref="ns2:fda848d0-6872-4d01-a8fb-de8ee4635c5bDispNam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4745fcb-acba-4fe2-84db-a181863b3173"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test" ma:index="26" nillable="true" ma:displayName="test" ma:format="Dropdown" ma:internalName="test">
      <xsd:simpleType>
        <xsd:restriction base="dms:Unknown"/>
      </xsd:simpleType>
    </xsd:element>
    <xsd:element name="fda848d0-6872-4d01-a8fb-de8ee4635c5bCountryOrRegion" ma:index="27" nillable="true" ma:displayName="test: Country/Region" ma:internalName="CountryOrRegion" ma:readOnly="true">
      <xsd:simpleType>
        <xsd:restriction base="dms:Text"/>
      </xsd:simpleType>
    </xsd:element>
    <xsd:element name="fda848d0-6872-4d01-a8fb-de8ee4635c5bState" ma:index="28" nillable="true" ma:displayName="test: State" ma:internalName="State" ma:readOnly="true">
      <xsd:simpleType>
        <xsd:restriction base="dms:Text"/>
      </xsd:simpleType>
    </xsd:element>
    <xsd:element name="fda848d0-6872-4d01-a8fb-de8ee4635c5bCity" ma:index="29" nillable="true" ma:displayName="test: City" ma:internalName="City" ma:readOnly="true">
      <xsd:simpleType>
        <xsd:restriction base="dms:Text"/>
      </xsd:simpleType>
    </xsd:element>
    <xsd:element name="fda848d0-6872-4d01-a8fb-de8ee4635c5bPostalCode" ma:index="30" nillable="true" ma:displayName="test: Postal Code" ma:internalName="PostalCode" ma:readOnly="true">
      <xsd:simpleType>
        <xsd:restriction base="dms:Text"/>
      </xsd:simpleType>
    </xsd:element>
    <xsd:element name="fda848d0-6872-4d01-a8fb-de8ee4635c5bStreet" ma:index="31" nillable="true" ma:displayName="test: Street" ma:internalName="Street" ma:readOnly="true">
      <xsd:simpleType>
        <xsd:restriction base="dms:Text"/>
      </xsd:simpleType>
    </xsd:element>
    <xsd:element name="fda848d0-6872-4d01-a8fb-de8ee4635c5bGeoLoc" ma:index="32" nillable="true" ma:displayName="test: Coordinates" ma:internalName="GeoLoc" ma:readOnly="true">
      <xsd:simpleType>
        <xsd:restriction base="dms:Unknown"/>
      </xsd:simpleType>
    </xsd:element>
    <xsd:element name="fda848d0-6872-4d01-a8fb-de8ee4635c5bDispName" ma:index="33" nillable="true" ma:displayName="test: Name" ma:internalName="DispName" ma:readOnly="true">
      <xsd:simpleType>
        <xsd:restriction base="dms:Text"/>
      </xsd:simpleType>
    </xsd:element>
    <xsd:element name="MediaServiceObjectDetectorVersions" ma:index="3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3f4a544f-794c-4ace-950b-e93424860709}" ma:internalName="TaxCatchAll" ma:showField="CatchAllData" ma:web="6d6ce26d-438a-4f93-8ad7-b70bc8847f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est xmlns="b390c623-81a0-476f-984a-5b2ad478ef4f" xsi:nil="true"/>
    <_ip_UnifiedCompliancePolicyProperties xmlns="http://schemas.microsoft.com/sharepoint/v3" xsi:nil="true"/>
    <lcf76f155ced4ddcb4097134ff3c332f xmlns="b390c623-81a0-476f-984a-5b2ad478ef4f">
      <Terms xmlns="http://schemas.microsoft.com/office/infopath/2007/PartnerControls"/>
    </lcf76f155ced4ddcb4097134ff3c332f>
    <TaxCatchAll xmlns="6d6ce26d-438a-4f93-8ad7-b70bc8847f7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36AB72-AFD9-41AA-8CC3-D4DF98CB6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B8E684-7516-47AC-9294-08AAE612A259}">
  <ds:schemaRefs>
    <ds:schemaRef ds:uri="6d6ce26d-438a-4f93-8ad7-b70bc8847f7f"/>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schemas.microsoft.com/sharepoint/v3"/>
    <ds:schemaRef ds:uri="http://purl.org/dc/dcmitype/"/>
    <ds:schemaRef ds:uri="b390c623-81a0-476f-984a-5b2ad478ef4f"/>
    <ds:schemaRef ds:uri="http://www.w3.org/XML/1998/namespace"/>
    <ds:schemaRef ds:uri="http://purl.org/dc/terms/"/>
    <ds:schemaRef ds:uri="http://purl.org/dc/elements/1.1/"/>
  </ds:schemaRefs>
</ds:datastoreItem>
</file>

<file path=customXml/itemProps3.xml><?xml version="1.0" encoding="utf-8"?>
<ds:datastoreItem xmlns:ds="http://schemas.openxmlformats.org/officeDocument/2006/customXml" ds:itemID="{B625A118-A614-4A41-B843-FEF7057E29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40256</TotalTime>
  <Words>1732</Words>
  <Application>Microsoft Office PowerPoint</Application>
  <PresentationFormat>Widescreen</PresentationFormat>
  <Paragraphs>162</Paragraphs>
  <Slides>15</Slides>
  <Notes>15</Notes>
  <HiddenSlides>0</HiddenSlides>
  <MMClips>1</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15</vt:i4>
      </vt:variant>
    </vt:vector>
  </HeadingPairs>
  <TitlesOfParts>
    <vt:vector size="27" baseType="lpstr">
      <vt:lpstr>Arial</vt:lpstr>
      <vt:lpstr>Arial,Sans-Serif</vt:lpstr>
      <vt:lpstr>Calibri</vt:lpstr>
      <vt:lpstr>Calibri Light</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PowerPoint Presentation</vt:lpstr>
      <vt:lpstr>Little Wandle Letters and Sounds Revised</vt:lpstr>
      <vt:lpstr>Phonics is:</vt:lpstr>
      <vt:lpstr>Terminology</vt:lpstr>
      <vt:lpstr>The progression</vt:lpstr>
      <vt:lpstr>Let’s say the Phase 5 sounds</vt:lpstr>
      <vt:lpstr>This term we are teaching Phase 5 </vt:lpstr>
      <vt:lpstr>Reading words</vt:lpstr>
      <vt:lpstr>Tricky words </vt:lpstr>
      <vt:lpstr>Tricky words:</vt:lpstr>
      <vt:lpstr>Phase 5 tricky words</vt:lpstr>
      <vt:lpstr>How we make learning stick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Honeyman Julie</cp:lastModifiedBy>
  <cp:revision>1060</cp:revision>
  <cp:lastPrinted>2021-11-08T18:32:12Z</cp:lastPrinted>
  <dcterms:modified xsi:type="dcterms:W3CDTF">2023-09-28T19:01:17Z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y fmtid="{D5CDD505-2E9C-101B-9397-08002B2CF9AE}" pid="3" name="MediaServiceImageTags">
    <vt:lpwstr/>
  </property>
</Properties>
</file>