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8"/>
  </p:notesMasterIdLst>
  <p:sldIdLst>
    <p:sldId id="277" r:id="rId2"/>
    <p:sldId id="319" r:id="rId3"/>
    <p:sldId id="320" r:id="rId4"/>
    <p:sldId id="321" r:id="rId5"/>
    <p:sldId id="322" r:id="rId6"/>
    <p:sldId id="261" r:id="rId7"/>
    <p:sldId id="258" r:id="rId8"/>
    <p:sldId id="262" r:id="rId9"/>
    <p:sldId id="263" r:id="rId10"/>
    <p:sldId id="264" r:id="rId11"/>
    <p:sldId id="257" r:id="rId12"/>
    <p:sldId id="259" r:id="rId13"/>
    <p:sldId id="260" r:id="rId14"/>
    <p:sldId id="265" r:id="rId15"/>
    <p:sldId id="317" r:id="rId16"/>
    <p:sldId id="318"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8" d="100"/>
          <a:sy n="78" d="100"/>
        </p:scale>
        <p:origin x="1594" y="6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E4C877-5CBA-41EA-B48A-9FF571DEE996}" type="datetimeFigureOut">
              <a:rPr lang="en-GB" smtClean="0"/>
              <a:t>01/02/2025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4744CE1-8DAB-4BA4-A350-ABE7FC6E7E37}" type="slidenum">
              <a:rPr lang="en-GB" smtClean="0"/>
              <a:t>‹#›</a:t>
            </a:fld>
            <a:endParaRPr lang="en-GB"/>
          </a:p>
        </p:txBody>
      </p:sp>
    </p:spTree>
    <p:extLst>
      <p:ext uri="{BB962C8B-B14F-4D97-AF65-F5344CB8AC3E}">
        <p14:creationId xmlns:p14="http://schemas.microsoft.com/office/powerpoint/2010/main" val="3284096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35F60E9-180A-41CE-9E2E-6698BE82A6DA}" type="datetimeFigureOut">
              <a:rPr lang="en-GB" smtClean="0"/>
              <a:t>01/02/2025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19975031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35F60E9-180A-41CE-9E2E-6698BE82A6DA}" type="datetimeFigureOut">
              <a:rPr lang="en-GB" smtClean="0"/>
              <a:t>01/02/2025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14503167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35F60E9-180A-41CE-9E2E-6698BE82A6DA}" type="datetimeFigureOut">
              <a:rPr lang="en-GB" smtClean="0"/>
              <a:t>01/02/2025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28415195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35F60E9-180A-41CE-9E2E-6698BE82A6DA}" type="datetimeFigureOut">
              <a:rPr lang="en-GB" smtClean="0"/>
              <a:t>01/02/2025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7175634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35F60E9-180A-41CE-9E2E-6698BE82A6DA}" type="datetimeFigureOut">
              <a:rPr lang="en-GB" smtClean="0"/>
              <a:t>01/02/2025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2474493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35F60E9-180A-41CE-9E2E-6698BE82A6DA}" type="datetimeFigureOut">
              <a:rPr lang="en-GB" smtClean="0"/>
              <a:t>01/02/2025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35946365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5F60E9-180A-41CE-9E2E-6698BE82A6DA}" type="datetimeFigureOut">
              <a:rPr lang="en-GB" smtClean="0"/>
              <a:t>01/02/2025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28837973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35F60E9-180A-41CE-9E2E-6698BE82A6DA}" type="datetimeFigureOut">
              <a:rPr lang="en-GB" smtClean="0"/>
              <a:t>01/02/2025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41370478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35F60E9-180A-41CE-9E2E-6698BE82A6DA}" type="datetimeFigureOut">
              <a:rPr lang="en-GB" smtClean="0"/>
              <a:t>01/02/2025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42452713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35F60E9-180A-41CE-9E2E-6698BE82A6DA}" type="datetimeFigureOut">
              <a:rPr lang="en-GB" smtClean="0"/>
              <a:t>01/02/2025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23653548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35F60E9-180A-41CE-9E2E-6698BE82A6DA}" type="datetimeFigureOut">
              <a:rPr lang="en-GB" smtClean="0"/>
              <a:t>01/02/2025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228AA1-4342-44F1-A8B2-76237BD0D6DA}" type="slidenum">
              <a:rPr lang="en-GB" smtClean="0"/>
              <a:t>‹#›</a:t>
            </a:fld>
            <a:endParaRPr lang="en-GB"/>
          </a:p>
        </p:txBody>
      </p:sp>
    </p:spTree>
    <p:extLst>
      <p:ext uri="{BB962C8B-B14F-4D97-AF65-F5344CB8AC3E}">
        <p14:creationId xmlns:p14="http://schemas.microsoft.com/office/powerpoint/2010/main" val="38497190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5F60E9-180A-41CE-9E2E-6698BE82A6DA}" type="datetimeFigureOut">
              <a:rPr lang="en-GB" smtClean="0"/>
              <a:t>01/02/2025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228AA1-4342-44F1-A8B2-76237BD0D6DA}" type="slidenum">
              <a:rPr lang="en-GB" smtClean="0"/>
              <a:t>‹#›</a:t>
            </a:fld>
            <a:endParaRPr lang="en-GB"/>
          </a:p>
        </p:txBody>
      </p:sp>
    </p:spTree>
    <p:extLst>
      <p:ext uri="{BB962C8B-B14F-4D97-AF65-F5344CB8AC3E}">
        <p14:creationId xmlns:p14="http://schemas.microsoft.com/office/powerpoint/2010/main" val="37346777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youtube.com/watch?v=vOoeGnN8YTc" TargetMode="External"/><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png"/><Relationship Id="rId5" Type="http://schemas.openxmlformats.org/officeDocument/2006/relationships/image" Target="../media/image15.png"/><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jpeg"/><Relationship Id="rId4" Type="http://schemas.openxmlformats.org/officeDocument/2006/relationships/image" Target="../media/image17.jpe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bbc.co.uk/sport/football/articles/cy4pdjpvz17o"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49" y="2666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346494" y="3783082"/>
            <a:ext cx="3962400" cy="707886"/>
          </a:xfrm>
          <a:prstGeom prst="rect">
            <a:avLst/>
          </a:prstGeom>
        </p:spPr>
        <p:txBody>
          <a:bodyPr wrap="square">
            <a:spAutoFit/>
          </a:bodyPr>
          <a:lstStyle/>
          <a:p>
            <a:endParaRPr lang="en-GB" sz="4000" dirty="0"/>
          </a:p>
        </p:txBody>
      </p:sp>
      <p:pic>
        <p:nvPicPr>
          <p:cNvPr id="1030"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80009" y="2785677"/>
            <a:ext cx="5730875" cy="1409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1"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62600" y="1040951"/>
            <a:ext cx="5730875" cy="98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2" name="Picture 8"/>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46494" y="1040951"/>
            <a:ext cx="5730875" cy="98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Rectangle 4"/>
          <p:cNvSpPr/>
          <p:nvPr/>
        </p:nvSpPr>
        <p:spPr>
          <a:xfrm>
            <a:off x="383904" y="3890664"/>
            <a:ext cx="5483496" cy="2308324"/>
          </a:xfrm>
          <a:prstGeom prst="rect">
            <a:avLst/>
          </a:prstGeom>
        </p:spPr>
        <p:txBody>
          <a:bodyPr wrap="square">
            <a:spAutoFit/>
          </a:bodyPr>
          <a:lstStyle/>
          <a:p>
            <a:r>
              <a:rPr lang="en-GB" sz="3600" dirty="0"/>
              <a:t>Mutual Respect for and tolerance of those with different faiths and beliefs and for those without faith.</a:t>
            </a:r>
          </a:p>
        </p:txBody>
      </p:sp>
      <p:pic>
        <p:nvPicPr>
          <p:cNvPr id="1033" name="Picture 9"/>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052927" y="4724400"/>
            <a:ext cx="5730875" cy="982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a:extLst>
              <a:ext uri="{FF2B5EF4-FFF2-40B4-BE49-F238E27FC236}">
                <a16:creationId xmlns:a16="http://schemas.microsoft.com/office/drawing/2014/main" id="{34008A37-930A-B441-F2E8-749D1871236A}"/>
              </a:ext>
            </a:extLst>
          </p:cNvPr>
          <p:cNvPicPr>
            <a:picLocks noChangeAspect="1"/>
          </p:cNvPicPr>
          <p:nvPr/>
        </p:nvPicPr>
        <p:blipFill>
          <a:blip r:embed="rId7"/>
          <a:stretch>
            <a:fillRect/>
          </a:stretch>
        </p:blipFill>
        <p:spPr>
          <a:xfrm>
            <a:off x="3885530" y="1815645"/>
            <a:ext cx="1094653" cy="1061977"/>
          </a:xfrm>
          <a:prstGeom prst="rect">
            <a:avLst/>
          </a:prstGeom>
        </p:spPr>
      </p:pic>
    </p:spTree>
    <p:extLst>
      <p:ext uri="{BB962C8B-B14F-4D97-AF65-F5344CB8AC3E}">
        <p14:creationId xmlns:p14="http://schemas.microsoft.com/office/powerpoint/2010/main" val="417305016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a:extLst>
              <a:ext uri="{FF2B5EF4-FFF2-40B4-BE49-F238E27FC236}">
                <a16:creationId xmlns:a16="http://schemas.microsoft.com/office/drawing/2014/main" id="{96E555AC-D42D-52A7-D89F-6BC179C86E6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49" y="2666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a:extLst>
              <a:ext uri="{FF2B5EF4-FFF2-40B4-BE49-F238E27FC236}">
                <a16:creationId xmlns:a16="http://schemas.microsoft.com/office/drawing/2014/main" id="{73F4837D-2557-87C4-C8C2-1FD68D599817}"/>
              </a:ext>
            </a:extLst>
          </p:cNvPr>
          <p:cNvSpPr txBox="1"/>
          <p:nvPr/>
        </p:nvSpPr>
        <p:spPr>
          <a:xfrm>
            <a:off x="685800" y="1371600"/>
            <a:ext cx="7620000" cy="1754326"/>
          </a:xfrm>
          <a:prstGeom prst="rect">
            <a:avLst/>
          </a:prstGeom>
          <a:noFill/>
        </p:spPr>
        <p:txBody>
          <a:bodyPr wrap="square">
            <a:spAutoFit/>
          </a:bodyPr>
          <a:lstStyle/>
          <a:p>
            <a:pPr algn="ctr"/>
            <a:r>
              <a:rPr lang="en-GB" altLang="en-US" sz="5400" dirty="0">
                <a:solidFill>
                  <a:schemeClr val="tx1"/>
                </a:solidFill>
              </a:rPr>
              <a:t>May the light of Jesus be in our hearts</a:t>
            </a:r>
            <a:endParaRPr lang="en-GB" sz="5400" dirty="0"/>
          </a:p>
        </p:txBody>
      </p:sp>
      <p:sp>
        <p:nvSpPr>
          <p:cNvPr id="7" name="TextBox 6">
            <a:extLst>
              <a:ext uri="{FF2B5EF4-FFF2-40B4-BE49-F238E27FC236}">
                <a16:creationId xmlns:a16="http://schemas.microsoft.com/office/drawing/2014/main" id="{4F54D819-7F2F-0B41-95F5-BBDE83D1FD54}"/>
              </a:ext>
            </a:extLst>
          </p:cNvPr>
          <p:cNvSpPr txBox="1"/>
          <p:nvPr/>
        </p:nvSpPr>
        <p:spPr>
          <a:xfrm>
            <a:off x="1143000" y="3547409"/>
            <a:ext cx="7010400" cy="523220"/>
          </a:xfrm>
          <a:prstGeom prst="rect">
            <a:avLst/>
          </a:prstGeom>
          <a:noFill/>
        </p:spPr>
        <p:txBody>
          <a:bodyPr wrap="square">
            <a:spAutoFit/>
          </a:bodyPr>
          <a:lstStyle/>
          <a:p>
            <a:pPr eaLnBrk="1" hangingPunct="1"/>
            <a:r>
              <a:rPr lang="en-US" altLang="en-US" sz="2800" dirty="0">
                <a:solidFill>
                  <a:schemeClr val="tx1"/>
                </a:solidFill>
              </a:rPr>
              <a:t>Learning and loving on our journey with Jesus</a:t>
            </a:r>
          </a:p>
        </p:txBody>
      </p:sp>
    </p:spTree>
    <p:extLst>
      <p:ext uri="{BB962C8B-B14F-4D97-AF65-F5344CB8AC3E}">
        <p14:creationId xmlns:p14="http://schemas.microsoft.com/office/powerpoint/2010/main" val="12039390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C844A3-21DA-7A72-0BDB-070FDED2C2B7}"/>
            </a:ext>
          </a:extLst>
        </p:cNvPr>
        <p:cNvGrpSpPr/>
        <p:nvPr/>
      </p:nvGrpSpPr>
      <p:grpSpPr>
        <a:xfrm>
          <a:off x="0" y="0"/>
          <a:ext cx="0" cy="0"/>
          <a:chOff x="0" y="0"/>
          <a:chExt cx="0" cy="0"/>
        </a:xfrm>
      </p:grpSpPr>
      <p:pic>
        <p:nvPicPr>
          <p:cNvPr id="8" name="Picture 3">
            <a:extLst>
              <a:ext uri="{FF2B5EF4-FFF2-40B4-BE49-F238E27FC236}">
                <a16:creationId xmlns:a16="http://schemas.microsoft.com/office/drawing/2014/main" id="{1F1D4C27-5463-D163-07A6-55695E5FD18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49" y="2666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Online Media 6">
            <a:hlinkClick r:id="rId3"/>
            <a:extLst>
              <a:ext uri="{FF2B5EF4-FFF2-40B4-BE49-F238E27FC236}">
                <a16:creationId xmlns:a16="http://schemas.microsoft.com/office/drawing/2014/main" id="{90BD4014-9F21-3115-4364-E6249A6C50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9137" y="1253833"/>
            <a:ext cx="7705725" cy="4350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342186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855B1D-57A6-6BD3-2571-C53F534FEA68}"/>
            </a:ext>
          </a:extLst>
        </p:cNvPr>
        <p:cNvGrpSpPr/>
        <p:nvPr/>
      </p:nvGrpSpPr>
      <p:grpSpPr>
        <a:xfrm>
          <a:off x="0" y="0"/>
          <a:ext cx="0" cy="0"/>
          <a:chOff x="0" y="0"/>
          <a:chExt cx="0" cy="0"/>
        </a:xfrm>
      </p:grpSpPr>
      <p:pic>
        <p:nvPicPr>
          <p:cNvPr id="8" name="Picture 3">
            <a:extLst>
              <a:ext uri="{FF2B5EF4-FFF2-40B4-BE49-F238E27FC236}">
                <a16:creationId xmlns:a16="http://schemas.microsoft.com/office/drawing/2014/main" id="{75D6C4C5-5B87-A698-CAE5-655EE585A4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49" y="2666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6">
            <a:extLst>
              <a:ext uri="{FF2B5EF4-FFF2-40B4-BE49-F238E27FC236}">
                <a16:creationId xmlns:a16="http://schemas.microsoft.com/office/drawing/2014/main" id="{F4CE71D2-3E74-448E-1BEF-1BE779E8262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685800"/>
            <a:ext cx="8534400" cy="4908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89954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FCF40E-2538-648C-BFCF-AF259FC733C1}"/>
            </a:ext>
          </a:extLst>
        </p:cNvPr>
        <p:cNvGrpSpPr/>
        <p:nvPr/>
      </p:nvGrpSpPr>
      <p:grpSpPr>
        <a:xfrm>
          <a:off x="0" y="0"/>
          <a:ext cx="0" cy="0"/>
          <a:chOff x="0" y="0"/>
          <a:chExt cx="0" cy="0"/>
        </a:xfrm>
      </p:grpSpPr>
      <p:pic>
        <p:nvPicPr>
          <p:cNvPr id="8" name="Picture 3">
            <a:extLst>
              <a:ext uri="{FF2B5EF4-FFF2-40B4-BE49-F238E27FC236}">
                <a16:creationId xmlns:a16="http://schemas.microsoft.com/office/drawing/2014/main" id="{F5E284CA-2104-6EDF-F77B-DB885944C4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649" y="2666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3555" name="Picture 4">
            <a:extLst>
              <a:ext uri="{FF2B5EF4-FFF2-40B4-BE49-F238E27FC236}">
                <a16:creationId xmlns:a16="http://schemas.microsoft.com/office/drawing/2014/main" id="{5D019288-8D57-38EF-86FE-4B5F3261B5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143000"/>
            <a:ext cx="9093200" cy="488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64285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66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a:extLst>
              <a:ext uri="{FF2B5EF4-FFF2-40B4-BE49-F238E27FC236}">
                <a16:creationId xmlns:a16="http://schemas.microsoft.com/office/drawing/2014/main" id="{3333A037-7086-06CC-88EE-107A049D549F}"/>
              </a:ext>
            </a:extLst>
          </p:cNvPr>
          <p:cNvSpPr txBox="1"/>
          <p:nvPr/>
        </p:nvSpPr>
        <p:spPr>
          <a:xfrm>
            <a:off x="685800" y="533400"/>
            <a:ext cx="7848600" cy="5724644"/>
          </a:xfrm>
          <a:prstGeom prst="rect">
            <a:avLst/>
          </a:prstGeom>
          <a:noFill/>
        </p:spPr>
        <p:txBody>
          <a:bodyPr wrap="square" rtlCol="0">
            <a:spAutoFit/>
          </a:bodyPr>
          <a:lstStyle/>
          <a:p>
            <a:pPr algn="ctr"/>
            <a:r>
              <a:rPr lang="en-GB" sz="7200" dirty="0">
                <a:solidFill>
                  <a:schemeClr val="tx2"/>
                </a:solidFill>
              </a:rPr>
              <a:t>British Values</a:t>
            </a:r>
          </a:p>
          <a:p>
            <a:pPr algn="ctr"/>
            <a:endParaRPr lang="en-GB" sz="7200" dirty="0">
              <a:solidFill>
                <a:schemeClr val="tx2"/>
              </a:solidFill>
            </a:endParaRPr>
          </a:p>
          <a:p>
            <a:pPr algn="ctr"/>
            <a:r>
              <a:rPr lang="en-GB" sz="7200" dirty="0">
                <a:solidFill>
                  <a:schemeClr val="tx2"/>
                </a:solidFill>
              </a:rPr>
              <a:t>Mutual Respect</a:t>
            </a:r>
          </a:p>
          <a:p>
            <a:pPr algn="ctr"/>
            <a:r>
              <a:rPr lang="en-GB" sz="5000" dirty="0">
                <a:solidFill>
                  <a:schemeClr val="tx2"/>
                </a:solidFill>
              </a:rPr>
              <a:t>We will celebrate both our own achievements and those of our role models</a:t>
            </a:r>
          </a:p>
        </p:txBody>
      </p:sp>
    </p:spTree>
    <p:extLst>
      <p:ext uri="{BB962C8B-B14F-4D97-AF65-F5344CB8AC3E}">
        <p14:creationId xmlns:p14="http://schemas.microsoft.com/office/powerpoint/2010/main" val="28238313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780DE33-8E22-5D52-ECB2-41AAA5B94E96}"/>
              </a:ext>
            </a:extLst>
          </p:cNvPr>
          <p:cNvPicPr>
            <a:picLocks noChangeAspect="1"/>
          </p:cNvPicPr>
          <p:nvPr/>
        </p:nvPicPr>
        <p:blipFill>
          <a:blip r:embed="rId2"/>
          <a:stretch>
            <a:fillRect/>
          </a:stretch>
        </p:blipFill>
        <p:spPr>
          <a:xfrm>
            <a:off x="485204" y="304800"/>
            <a:ext cx="8173591" cy="6096000"/>
          </a:xfrm>
          <a:prstGeom prst="rect">
            <a:avLst/>
          </a:prstGeom>
        </p:spPr>
      </p:pic>
    </p:spTree>
    <p:extLst>
      <p:ext uri="{BB962C8B-B14F-4D97-AF65-F5344CB8AC3E}">
        <p14:creationId xmlns:p14="http://schemas.microsoft.com/office/powerpoint/2010/main" val="20740580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65B65DF8-508D-EE2A-9235-E67A6B736D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66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p:txBody>
          <a:bodyPr>
            <a:normAutofit fontScale="77500" lnSpcReduction="20000"/>
          </a:bodyPr>
          <a:lstStyle/>
          <a:p>
            <a:pPr marL="0" indent="0">
              <a:buNone/>
            </a:pPr>
            <a:endParaRPr lang="en-GB" dirty="0"/>
          </a:p>
          <a:p>
            <a:pPr marL="0" indent="0">
              <a:buNone/>
            </a:pPr>
            <a:r>
              <a:rPr lang="en-GB" sz="3500" dirty="0"/>
              <a:t>British citizens who have achieved extraordinary work in public life may receive an honour from the Queen as part of the New Year’s Honours list, released each year. </a:t>
            </a:r>
          </a:p>
          <a:p>
            <a:pPr marL="0" indent="0">
              <a:buNone/>
            </a:pPr>
            <a:endParaRPr lang="en-GB" sz="3500" dirty="0"/>
          </a:p>
          <a:p>
            <a:pPr marL="0" indent="0">
              <a:buNone/>
            </a:pPr>
            <a:r>
              <a:rPr lang="en-GB" sz="3500" dirty="0"/>
              <a:t>Each person who has received an award has been nominated by someone else and they most likely wouldn’t have even been aware! </a:t>
            </a:r>
          </a:p>
          <a:p>
            <a:pPr marL="0" indent="0">
              <a:buNone/>
            </a:pPr>
            <a:endParaRPr lang="en-GB" sz="3500" dirty="0"/>
          </a:p>
          <a:p>
            <a:pPr marL="0" indent="0">
              <a:buNone/>
            </a:pPr>
            <a:r>
              <a:rPr lang="en-GB" sz="3500" dirty="0"/>
              <a:t>People are nominated for achievements like making a difference to their community, being a volunteer for a long time or being very good and dedicated to their job. </a:t>
            </a:r>
          </a:p>
        </p:txBody>
      </p:sp>
      <p:pic>
        <p:nvPicPr>
          <p:cNvPr id="5" name="Picture 4">
            <a:extLst>
              <a:ext uri="{FF2B5EF4-FFF2-40B4-BE49-F238E27FC236}">
                <a16:creationId xmlns:a16="http://schemas.microsoft.com/office/drawing/2014/main" id="{E84C57F3-3A9A-A1F5-D5D6-049AE9E4456F}"/>
              </a:ext>
            </a:extLst>
          </p:cNvPr>
          <p:cNvPicPr>
            <a:picLocks noChangeAspect="1"/>
          </p:cNvPicPr>
          <p:nvPr/>
        </p:nvPicPr>
        <p:blipFill>
          <a:blip r:embed="rId3"/>
          <a:stretch>
            <a:fillRect/>
          </a:stretch>
        </p:blipFill>
        <p:spPr>
          <a:xfrm>
            <a:off x="2590800" y="152400"/>
            <a:ext cx="3593983" cy="1667139"/>
          </a:xfrm>
          <a:prstGeom prst="rect">
            <a:avLst/>
          </a:prstGeom>
        </p:spPr>
      </p:pic>
    </p:spTree>
    <p:extLst>
      <p:ext uri="{BB962C8B-B14F-4D97-AF65-F5344CB8AC3E}">
        <p14:creationId xmlns:p14="http://schemas.microsoft.com/office/powerpoint/2010/main" val="33035204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62200" y="274638"/>
            <a:ext cx="6324600" cy="1143000"/>
          </a:xfrm>
        </p:spPr>
        <p:txBody>
          <a:bodyPr>
            <a:normAutofit fontScale="90000"/>
          </a:bodyPr>
          <a:lstStyle/>
          <a:p>
            <a:r>
              <a:rPr lang="en-GB" dirty="0"/>
              <a:t>Can you think of anyone who deserves one? </a:t>
            </a:r>
          </a:p>
        </p:txBody>
      </p:sp>
      <p:sp>
        <p:nvSpPr>
          <p:cNvPr id="3" name="Content Placeholder 2"/>
          <p:cNvSpPr>
            <a:spLocks noGrp="1"/>
          </p:cNvSpPr>
          <p:nvPr>
            <p:ph idx="1"/>
          </p:nvPr>
        </p:nvSpPr>
        <p:spPr>
          <a:xfrm>
            <a:off x="457200" y="1600200"/>
            <a:ext cx="4648200" cy="4525963"/>
          </a:xfrm>
        </p:spPr>
        <p:txBody>
          <a:bodyPr>
            <a:normAutofit fontScale="62500" lnSpcReduction="20000"/>
          </a:bodyPr>
          <a:lstStyle/>
          <a:p>
            <a:r>
              <a:rPr lang="en-GB" dirty="0"/>
              <a:t>Anyone can be nominated but only a few are selected. </a:t>
            </a:r>
          </a:p>
          <a:p>
            <a:endParaRPr lang="en-GB" dirty="0"/>
          </a:p>
          <a:p>
            <a:r>
              <a:rPr lang="en-GB" dirty="0"/>
              <a:t>Once the list has been chosen, the Prime Minister sees the list and then it is sent to the King to check it. </a:t>
            </a:r>
          </a:p>
          <a:p>
            <a:endParaRPr lang="en-GB" dirty="0"/>
          </a:p>
          <a:p>
            <a:r>
              <a:rPr lang="en-GB" dirty="0"/>
              <a:t>The winners then receive their awards, which are special medals, from a member of the Royal Family at a very special event. </a:t>
            </a:r>
          </a:p>
          <a:p>
            <a:endParaRPr lang="en-GB" dirty="0"/>
          </a:p>
          <a:p>
            <a:r>
              <a:rPr lang="en-GB" dirty="0"/>
              <a:t>The awards have been running for a very long time, why do you think they are still going and do you think they are important.</a:t>
            </a:r>
          </a:p>
        </p:txBody>
      </p:sp>
      <p:pic>
        <p:nvPicPr>
          <p:cNvPr id="614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4800" y="240506"/>
            <a:ext cx="1839057" cy="11953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573F28D3-FFB2-AB0B-117C-C17845F0E273}"/>
              </a:ext>
            </a:extLst>
          </p:cNvPr>
          <p:cNvPicPr>
            <a:picLocks noChangeAspect="1"/>
          </p:cNvPicPr>
          <p:nvPr/>
        </p:nvPicPr>
        <p:blipFill>
          <a:blip r:embed="rId3"/>
          <a:stretch>
            <a:fillRect/>
          </a:stretch>
        </p:blipFill>
        <p:spPr>
          <a:xfrm>
            <a:off x="5715000" y="4837471"/>
            <a:ext cx="2819400" cy="1861766"/>
          </a:xfrm>
          <a:prstGeom prst="rect">
            <a:avLst/>
          </a:prstGeom>
        </p:spPr>
      </p:pic>
      <p:pic>
        <p:nvPicPr>
          <p:cNvPr id="7" name="Picture 6">
            <a:extLst>
              <a:ext uri="{FF2B5EF4-FFF2-40B4-BE49-F238E27FC236}">
                <a16:creationId xmlns:a16="http://schemas.microsoft.com/office/drawing/2014/main" id="{819C5FA3-E2C3-009D-9933-2D1EFCE037F7}"/>
              </a:ext>
            </a:extLst>
          </p:cNvPr>
          <p:cNvPicPr>
            <a:picLocks noChangeAspect="1"/>
          </p:cNvPicPr>
          <p:nvPr/>
        </p:nvPicPr>
        <p:blipFill>
          <a:blip r:embed="rId4"/>
          <a:stretch>
            <a:fillRect/>
          </a:stretch>
        </p:blipFill>
        <p:spPr>
          <a:xfrm>
            <a:off x="5147187" y="2667000"/>
            <a:ext cx="2391109" cy="2095792"/>
          </a:xfrm>
          <a:prstGeom prst="rect">
            <a:avLst/>
          </a:prstGeom>
        </p:spPr>
      </p:pic>
      <p:pic>
        <p:nvPicPr>
          <p:cNvPr id="9" name="Picture 8">
            <a:extLst>
              <a:ext uri="{FF2B5EF4-FFF2-40B4-BE49-F238E27FC236}">
                <a16:creationId xmlns:a16="http://schemas.microsoft.com/office/drawing/2014/main" id="{BDD78F32-6E55-2A08-DA3E-C2F29F58F650}"/>
              </a:ext>
            </a:extLst>
          </p:cNvPr>
          <p:cNvPicPr>
            <a:picLocks noChangeAspect="1"/>
          </p:cNvPicPr>
          <p:nvPr/>
        </p:nvPicPr>
        <p:blipFill>
          <a:blip r:embed="rId5"/>
          <a:stretch>
            <a:fillRect/>
          </a:stretch>
        </p:blipFill>
        <p:spPr>
          <a:xfrm>
            <a:off x="7122242" y="1028613"/>
            <a:ext cx="1724340" cy="1404210"/>
          </a:xfrm>
          <a:prstGeom prst="rect">
            <a:avLst/>
          </a:prstGeom>
        </p:spPr>
      </p:pic>
      <p:pic>
        <p:nvPicPr>
          <p:cNvPr id="4" name="Picture 3">
            <a:extLst>
              <a:ext uri="{FF2B5EF4-FFF2-40B4-BE49-F238E27FC236}">
                <a16:creationId xmlns:a16="http://schemas.microsoft.com/office/drawing/2014/main" id="{93D35235-3AAB-22F0-D216-B9C28802332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2666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050356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528F5F7A-2D6C-AACD-3796-EC7AD6469C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66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457200" y="3886200"/>
            <a:ext cx="8229600" cy="2239963"/>
          </a:xfrm>
        </p:spPr>
        <p:txBody>
          <a:bodyPr>
            <a:normAutofit fontScale="92500" lnSpcReduction="10000"/>
          </a:bodyPr>
          <a:lstStyle/>
          <a:p>
            <a:pPr marL="0" indent="0">
              <a:buNone/>
            </a:pPr>
            <a:r>
              <a:rPr lang="en-GB" dirty="0"/>
              <a:t>If you look through the list you will see people from a wide range of backgrounds, including lots of film stars and sporting heroes as well as people who aren’t famous at all. It is important to recognise all achievements however big or small! </a:t>
            </a:r>
          </a:p>
          <a:p>
            <a:pPr marL="0" indent="0">
              <a:buNone/>
            </a:pPr>
            <a:endParaRPr lang="en-GB" dirty="0"/>
          </a:p>
        </p:txBody>
      </p:sp>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533400"/>
            <a:ext cx="4583179" cy="304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79563" y="556403"/>
            <a:ext cx="1901054" cy="10709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4"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86400" y="2070968"/>
            <a:ext cx="3229429" cy="16954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 name="Picture 4">
            <a:extLst>
              <a:ext uri="{FF2B5EF4-FFF2-40B4-BE49-F238E27FC236}">
                <a16:creationId xmlns:a16="http://schemas.microsoft.com/office/drawing/2014/main" id="{05E9626F-F859-BD97-E61D-B009A8A7350D}"/>
              </a:ext>
            </a:extLst>
          </p:cNvPr>
          <p:cNvPicPr>
            <a:picLocks noChangeAspect="1"/>
          </p:cNvPicPr>
          <p:nvPr/>
        </p:nvPicPr>
        <p:blipFill>
          <a:blip r:embed="rId6"/>
          <a:stretch>
            <a:fillRect/>
          </a:stretch>
        </p:blipFill>
        <p:spPr>
          <a:xfrm>
            <a:off x="6536775" y="401083"/>
            <a:ext cx="2302425" cy="1448066"/>
          </a:xfrm>
          <a:prstGeom prst="rect">
            <a:avLst/>
          </a:prstGeom>
        </p:spPr>
      </p:pic>
    </p:spTree>
    <p:extLst>
      <p:ext uri="{BB962C8B-B14F-4D97-AF65-F5344CB8AC3E}">
        <p14:creationId xmlns:p14="http://schemas.microsoft.com/office/powerpoint/2010/main" val="706833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a:extLst>
              <a:ext uri="{FF2B5EF4-FFF2-40B4-BE49-F238E27FC236}">
                <a16:creationId xmlns:a16="http://schemas.microsoft.com/office/drawing/2014/main" id="{56678782-93BF-12DF-052B-66822E2794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66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normAutofit fontScale="90000"/>
          </a:bodyPr>
          <a:lstStyle/>
          <a:p>
            <a:r>
              <a:rPr lang="en-GB" dirty="0"/>
              <a:t>Who has received honours in the past?</a:t>
            </a:r>
          </a:p>
        </p:txBody>
      </p:sp>
      <p:pic>
        <p:nvPicPr>
          <p:cNvPr id="2050"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52400" y="1828800"/>
            <a:ext cx="4549638" cy="3531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4953000" y="1676400"/>
            <a:ext cx="3733800" cy="4524315"/>
          </a:xfrm>
          <a:prstGeom prst="rect">
            <a:avLst/>
          </a:prstGeom>
          <a:noFill/>
        </p:spPr>
        <p:txBody>
          <a:bodyPr wrap="square" rtlCol="0">
            <a:spAutoFit/>
          </a:bodyPr>
          <a:lstStyle/>
          <a:p>
            <a:r>
              <a:rPr lang="en-GB" sz="2400" dirty="0"/>
              <a:t>Who? 13 year-old John Joe </a:t>
            </a:r>
            <a:r>
              <a:rPr lang="en-GB" sz="2400" dirty="0" err="1"/>
              <a:t>Huerman</a:t>
            </a:r>
            <a:r>
              <a:rPr lang="en-GB" sz="2400" dirty="0"/>
              <a:t> received an OBE (Order of the British Empire) medal in 2016 after raising £235,000 for a charity after his Grandma died of cancer. </a:t>
            </a:r>
          </a:p>
          <a:p>
            <a:endParaRPr lang="en-GB" sz="2400" dirty="0"/>
          </a:p>
          <a:p>
            <a:r>
              <a:rPr lang="en-GB" sz="2400" dirty="0"/>
              <a:t>How? He cycled 700 miles to visit all the Premier League football clubs in England and the walked 50 miles to the rest of the London clubs.</a:t>
            </a:r>
          </a:p>
        </p:txBody>
      </p:sp>
    </p:spTree>
    <p:extLst>
      <p:ext uri="{BB962C8B-B14F-4D97-AF65-F5344CB8AC3E}">
        <p14:creationId xmlns:p14="http://schemas.microsoft.com/office/powerpoint/2010/main" val="31785977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a:extLst>
              <a:ext uri="{FF2B5EF4-FFF2-40B4-BE49-F238E27FC236}">
                <a16:creationId xmlns:a16="http://schemas.microsoft.com/office/drawing/2014/main" id="{FC35948D-867F-2095-6D3D-D81A24612FB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66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normAutofit fontScale="90000"/>
          </a:bodyPr>
          <a:lstStyle/>
          <a:p>
            <a:br>
              <a:rPr lang="en-GB" sz="2000" dirty="0"/>
            </a:br>
            <a:br>
              <a:rPr lang="en-GB" sz="2000" dirty="0"/>
            </a:br>
            <a:br>
              <a:rPr lang="en-GB" sz="2000" dirty="0"/>
            </a:br>
            <a:br>
              <a:rPr lang="en-GB" sz="2000" dirty="0"/>
            </a:br>
            <a:r>
              <a:rPr lang="en-GB" sz="2700" dirty="0"/>
              <a:t>Who? Dentist Dr Ashley </a:t>
            </a:r>
            <a:r>
              <a:rPr lang="en-GB" sz="2700" dirty="0" err="1"/>
              <a:t>Lupin</a:t>
            </a:r>
            <a:r>
              <a:rPr lang="en-GB" sz="2700" dirty="0"/>
              <a:t> spent many years travelling to Bwindi in Africa to work as a dentist to help local communities there. </a:t>
            </a:r>
            <a:br>
              <a:rPr lang="en-GB" sz="2700" dirty="0"/>
            </a:br>
            <a:r>
              <a:rPr lang="en-GB" sz="2700" dirty="0"/>
              <a:t>How? Dr Ashley used his own money to fund his trips and helped raise money to set up a hospital. He even helped train a young man to qualify as a dentist. </a:t>
            </a:r>
          </a:p>
        </p:txBody>
      </p:sp>
      <p:pic>
        <p:nvPicPr>
          <p:cNvPr id="3074" name="Picture 2"/>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2057400" y="2971800"/>
            <a:ext cx="5257800" cy="41198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202668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a:extLst>
              <a:ext uri="{FF2B5EF4-FFF2-40B4-BE49-F238E27FC236}">
                <a16:creationId xmlns:a16="http://schemas.microsoft.com/office/drawing/2014/main" id="{C53E4C6A-86F9-EF64-3E28-524891FF1D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66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4038600" y="274638"/>
            <a:ext cx="4648200" cy="5973762"/>
          </a:xfrm>
        </p:spPr>
        <p:txBody>
          <a:bodyPr>
            <a:noAutofit/>
          </a:bodyPr>
          <a:lstStyle/>
          <a:p>
            <a:pPr algn="l" fontAlgn="base"/>
            <a:r>
              <a:rPr lang="en-GB" sz="2800" b="1" i="0" dirty="0">
                <a:solidFill>
                  <a:srgbClr val="141414"/>
                </a:solidFill>
                <a:effectLst/>
                <a:latin typeface="inherit"/>
                <a:hlinkClick r:id="rId3"/>
              </a:rPr>
              <a:t>Southgate</a:t>
            </a:r>
            <a:r>
              <a:rPr lang="en-GB" sz="2800" b="0" i="0" dirty="0">
                <a:solidFill>
                  <a:srgbClr val="141414"/>
                </a:solidFill>
                <a:effectLst/>
                <a:latin typeface="ReithSans"/>
              </a:rPr>
              <a:t> is the fourth England manager to be knighted, following Sir Walter Winterbottom, Sir Alf Ramsey and Sir Bobby Robson.</a:t>
            </a:r>
            <a:br>
              <a:rPr lang="en-GB" sz="2800" b="0" i="0" dirty="0">
                <a:solidFill>
                  <a:srgbClr val="141414"/>
                </a:solidFill>
                <a:effectLst/>
                <a:latin typeface="ReithSans"/>
              </a:rPr>
            </a:br>
            <a:r>
              <a:rPr lang="en-GB" sz="2800" b="0" i="0" dirty="0">
                <a:solidFill>
                  <a:srgbClr val="141414"/>
                </a:solidFill>
                <a:effectLst/>
                <a:latin typeface="ReithSans"/>
              </a:rPr>
              <a:t>FA chair Debbie Hewitt said Southgate had "embodied the best of English football".</a:t>
            </a:r>
            <a:br>
              <a:rPr lang="en-GB" sz="2800" b="0" i="0" dirty="0">
                <a:solidFill>
                  <a:srgbClr val="141414"/>
                </a:solidFill>
                <a:effectLst/>
                <a:latin typeface="ReithSans"/>
              </a:rPr>
            </a:br>
            <a:r>
              <a:rPr lang="en-GB" sz="2800" b="0" i="0" dirty="0">
                <a:solidFill>
                  <a:srgbClr val="141414"/>
                </a:solidFill>
                <a:effectLst/>
                <a:latin typeface="ReithSans"/>
              </a:rPr>
              <a:t>"He brought our fans closer than ever to the team, stood up for what he believed in and inspired players to share his pride in representing England," she said.</a:t>
            </a:r>
          </a:p>
        </p:txBody>
      </p:sp>
      <p:pic>
        <p:nvPicPr>
          <p:cNvPr id="5" name="Picture 4">
            <a:extLst>
              <a:ext uri="{FF2B5EF4-FFF2-40B4-BE49-F238E27FC236}">
                <a16:creationId xmlns:a16="http://schemas.microsoft.com/office/drawing/2014/main" id="{A06C8401-EB12-BE33-5EBD-4EC7F398C7F1}"/>
              </a:ext>
            </a:extLst>
          </p:cNvPr>
          <p:cNvPicPr>
            <a:picLocks noChangeAspect="1"/>
          </p:cNvPicPr>
          <p:nvPr/>
        </p:nvPicPr>
        <p:blipFill>
          <a:blip r:embed="rId4"/>
          <a:stretch>
            <a:fillRect/>
          </a:stretch>
        </p:blipFill>
        <p:spPr>
          <a:xfrm>
            <a:off x="457200" y="533400"/>
            <a:ext cx="3458058" cy="5486400"/>
          </a:xfrm>
          <a:prstGeom prst="rect">
            <a:avLst/>
          </a:prstGeom>
        </p:spPr>
      </p:pic>
    </p:spTree>
    <p:extLst>
      <p:ext uri="{BB962C8B-B14F-4D97-AF65-F5344CB8AC3E}">
        <p14:creationId xmlns:p14="http://schemas.microsoft.com/office/powerpoint/2010/main" val="427356695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B401647-C27C-3E65-8123-BC7B4467B2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66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normAutofit fontScale="90000"/>
          </a:bodyPr>
          <a:lstStyle/>
          <a:p>
            <a:r>
              <a:rPr lang="en-GB" dirty="0"/>
              <a:t>Who do you think is a good role model?</a:t>
            </a:r>
          </a:p>
        </p:txBody>
      </p:sp>
      <p:sp>
        <p:nvSpPr>
          <p:cNvPr id="3" name="Content Placeholder 2"/>
          <p:cNvSpPr>
            <a:spLocks noGrp="1"/>
          </p:cNvSpPr>
          <p:nvPr>
            <p:ph idx="1"/>
          </p:nvPr>
        </p:nvSpPr>
        <p:spPr/>
        <p:txBody>
          <a:bodyPr/>
          <a:lstStyle/>
          <a:p>
            <a:pPr marL="0" indent="0" algn="ctr">
              <a:buNone/>
            </a:pPr>
            <a:endParaRPr lang="en-GB" dirty="0"/>
          </a:p>
          <a:p>
            <a:pPr marL="0" indent="0" algn="ctr">
              <a:buNone/>
            </a:pPr>
            <a:r>
              <a:rPr lang="en-GB" dirty="0"/>
              <a:t>Role models are very important as we look up to them, admire them and often copy what they do.</a:t>
            </a:r>
          </a:p>
          <a:p>
            <a:pPr marL="0" indent="0" algn="ctr">
              <a:buNone/>
            </a:pPr>
            <a:r>
              <a:rPr lang="en-GB" dirty="0"/>
              <a:t> We must be sure to choose our role models carefully, not just because they are rich or famous but because they provide great examples of how to live.  </a:t>
            </a:r>
          </a:p>
          <a:p>
            <a:pPr marL="0" indent="0">
              <a:buNone/>
            </a:pPr>
            <a:endParaRPr lang="en-GB" dirty="0"/>
          </a:p>
        </p:txBody>
      </p:sp>
    </p:spTree>
    <p:extLst>
      <p:ext uri="{BB962C8B-B14F-4D97-AF65-F5344CB8AC3E}">
        <p14:creationId xmlns:p14="http://schemas.microsoft.com/office/powerpoint/2010/main" val="17021140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3">
            <a:extLst>
              <a:ext uri="{FF2B5EF4-FFF2-40B4-BE49-F238E27FC236}">
                <a16:creationId xmlns:a16="http://schemas.microsoft.com/office/drawing/2014/main" id="{91B89069-B931-AD13-0ACB-D3DC174B63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66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a:extLst>
              <a:ext uri="{FF2B5EF4-FFF2-40B4-BE49-F238E27FC236}">
                <a16:creationId xmlns:a16="http://schemas.microsoft.com/office/drawing/2014/main" id="{5E485571-2789-0451-6D98-1FD790064DA5}"/>
              </a:ext>
            </a:extLst>
          </p:cNvPr>
          <p:cNvSpPr>
            <a:spLocks noGrp="1"/>
          </p:cNvSpPr>
          <p:nvPr>
            <p:ph type="title"/>
          </p:nvPr>
        </p:nvSpPr>
        <p:spPr/>
        <p:txBody>
          <a:bodyPr/>
          <a:lstStyle/>
          <a:p>
            <a:r>
              <a:rPr lang="en-GB" dirty="0"/>
              <a:t>Mutual Respect in the Bible</a:t>
            </a:r>
          </a:p>
        </p:txBody>
      </p:sp>
      <p:sp>
        <p:nvSpPr>
          <p:cNvPr id="5" name="TextBox 4">
            <a:extLst>
              <a:ext uri="{FF2B5EF4-FFF2-40B4-BE49-F238E27FC236}">
                <a16:creationId xmlns:a16="http://schemas.microsoft.com/office/drawing/2014/main" id="{6828309B-008D-180E-C93B-FF3D63777E09}"/>
              </a:ext>
            </a:extLst>
          </p:cNvPr>
          <p:cNvSpPr txBox="1"/>
          <p:nvPr/>
        </p:nvSpPr>
        <p:spPr>
          <a:xfrm>
            <a:off x="685800" y="1676400"/>
            <a:ext cx="8001000" cy="5940088"/>
          </a:xfrm>
          <a:prstGeom prst="rect">
            <a:avLst/>
          </a:prstGeom>
          <a:noFill/>
        </p:spPr>
        <p:txBody>
          <a:bodyPr wrap="square">
            <a:spAutoFit/>
          </a:bodyPr>
          <a:lstStyle/>
          <a:p>
            <a:r>
              <a:rPr lang="en-GB" sz="4800" b="1" dirty="0"/>
              <a:t>Romans 12:10</a:t>
            </a:r>
          </a:p>
          <a:p>
            <a:r>
              <a:rPr lang="en-GB" sz="4800" i="1" dirty="0"/>
              <a:t>"Be devoted to one another in love. Honor one another above yourselves.“</a:t>
            </a:r>
          </a:p>
          <a:p>
            <a:r>
              <a:rPr lang="en-GB" sz="2000" dirty="0"/>
              <a:t>This verse teaches us to </a:t>
            </a:r>
            <a:r>
              <a:rPr lang="en-GB" sz="2000" b="1" dirty="0"/>
              <a:t>show kindness, respect, and love</a:t>
            </a:r>
            <a:r>
              <a:rPr lang="en-GB" sz="2000" dirty="0"/>
              <a:t> to everyone, putting others before ourselves and treating them with dignity. It reminds us that respect is not just about being polite, but about valuing each person as special and important.</a:t>
            </a:r>
          </a:p>
          <a:p>
            <a:r>
              <a:rPr lang="en-GB" sz="2000" dirty="0"/>
              <a:t>This message connects well with mutual respect, encouraging us to listen to others, accept differences, and treat people the way we would like to be treated.</a:t>
            </a:r>
          </a:p>
          <a:p>
            <a:endParaRPr lang="en-GB" sz="4800" dirty="0"/>
          </a:p>
        </p:txBody>
      </p:sp>
      <p:pic>
        <p:nvPicPr>
          <p:cNvPr id="7" name="Picture 6">
            <a:extLst>
              <a:ext uri="{FF2B5EF4-FFF2-40B4-BE49-F238E27FC236}">
                <a16:creationId xmlns:a16="http://schemas.microsoft.com/office/drawing/2014/main" id="{CCF04B64-AA77-1792-6CEA-15D11DA18076}"/>
              </a:ext>
            </a:extLst>
          </p:cNvPr>
          <p:cNvPicPr>
            <a:picLocks noChangeAspect="1"/>
          </p:cNvPicPr>
          <p:nvPr/>
        </p:nvPicPr>
        <p:blipFill>
          <a:blip r:embed="rId3"/>
          <a:stretch>
            <a:fillRect/>
          </a:stretch>
        </p:blipFill>
        <p:spPr>
          <a:xfrm>
            <a:off x="7718972" y="582201"/>
            <a:ext cx="1252041" cy="1670874"/>
          </a:xfrm>
          <a:prstGeom prst="rect">
            <a:avLst/>
          </a:prstGeom>
        </p:spPr>
      </p:pic>
    </p:spTree>
    <p:extLst>
      <p:ext uri="{BB962C8B-B14F-4D97-AF65-F5344CB8AC3E}">
        <p14:creationId xmlns:p14="http://schemas.microsoft.com/office/powerpoint/2010/main" val="19800205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3FD67CA-7838-E38D-770F-A654D53E311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6699"/>
            <a:ext cx="8971013" cy="63246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a:extLst>
              <a:ext uri="{FF2B5EF4-FFF2-40B4-BE49-F238E27FC236}">
                <a16:creationId xmlns:a16="http://schemas.microsoft.com/office/drawing/2014/main" id="{9E48E85B-5B2F-F35C-B381-AC51810530AC}"/>
              </a:ext>
            </a:extLst>
          </p:cNvPr>
          <p:cNvSpPr>
            <a:spLocks noGrp="1"/>
          </p:cNvSpPr>
          <p:nvPr>
            <p:ph type="title"/>
          </p:nvPr>
        </p:nvSpPr>
        <p:spPr/>
        <p:txBody>
          <a:bodyPr/>
          <a:lstStyle/>
          <a:p>
            <a:r>
              <a:rPr lang="en-GB" dirty="0"/>
              <a:t>Let us pray</a:t>
            </a:r>
          </a:p>
        </p:txBody>
      </p:sp>
      <p:sp>
        <p:nvSpPr>
          <p:cNvPr id="3" name="Content Placeholder 2">
            <a:extLst>
              <a:ext uri="{FF2B5EF4-FFF2-40B4-BE49-F238E27FC236}">
                <a16:creationId xmlns:a16="http://schemas.microsoft.com/office/drawing/2014/main" id="{DC3E94B4-7ABC-BCDB-45ED-744438299977}"/>
              </a:ext>
            </a:extLst>
          </p:cNvPr>
          <p:cNvSpPr>
            <a:spLocks noGrp="1"/>
          </p:cNvSpPr>
          <p:nvPr>
            <p:ph idx="1"/>
          </p:nvPr>
        </p:nvSpPr>
        <p:spPr/>
        <p:txBody>
          <a:bodyPr/>
          <a:lstStyle/>
          <a:p>
            <a:pPr marL="0" indent="0">
              <a:buNone/>
            </a:pPr>
            <a:r>
              <a:rPr lang="en-GB" dirty="0"/>
              <a:t>Dear God,</a:t>
            </a:r>
            <a:br>
              <a:rPr lang="en-GB" dirty="0"/>
            </a:br>
            <a:r>
              <a:rPr lang="en-GB" dirty="0"/>
              <a:t>Thank You for making each of us special and unique.</a:t>
            </a:r>
            <a:br>
              <a:rPr lang="en-GB" dirty="0"/>
            </a:br>
            <a:r>
              <a:rPr lang="en-GB" dirty="0"/>
              <a:t>Help us to treat everyone with kindness and respect,</a:t>
            </a:r>
            <a:br>
              <a:rPr lang="en-GB" dirty="0"/>
            </a:br>
            <a:r>
              <a:rPr lang="en-GB" dirty="0"/>
              <a:t>to listen, to be fair, and to value others' thoughts and feelings.</a:t>
            </a:r>
            <a:br>
              <a:rPr lang="en-GB" dirty="0"/>
            </a:br>
            <a:r>
              <a:rPr lang="en-GB" dirty="0"/>
              <a:t>Teach us to love one another as You love us.</a:t>
            </a:r>
            <a:br>
              <a:rPr lang="en-GB" dirty="0"/>
            </a:br>
            <a:r>
              <a:rPr lang="en-GB" dirty="0"/>
              <a:t>Amen.</a:t>
            </a:r>
          </a:p>
        </p:txBody>
      </p:sp>
    </p:spTree>
    <p:extLst>
      <p:ext uri="{BB962C8B-B14F-4D97-AF65-F5344CB8AC3E}">
        <p14:creationId xmlns:p14="http://schemas.microsoft.com/office/powerpoint/2010/main" val="217156630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710</Words>
  <Application>Microsoft Office PowerPoint</Application>
  <PresentationFormat>On-screen Show (4:3)</PresentationFormat>
  <Paragraphs>39</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Aptos</vt:lpstr>
      <vt:lpstr>Arial</vt:lpstr>
      <vt:lpstr>Calibri</vt:lpstr>
      <vt:lpstr>inherit</vt:lpstr>
      <vt:lpstr>ReithSans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Can you think of anyone who deserves one? </vt:lpstr>
      <vt:lpstr>PowerPoint Presentation</vt:lpstr>
      <vt:lpstr>Who has received honours in the past?</vt:lpstr>
      <vt:lpstr>    Who? Dentist Dr Ashley Lupin spent many years travelling to Bwindi in Africa to work as a dentist to help local communities there.  How? Dr Ashley used his own money to fund his trips and helped raise money to set up a hospital. He even helped train a young man to qualify as a dentist. </vt:lpstr>
      <vt:lpstr>Southgate is the fourth England manager to be knighted, following Sir Walter Winterbottom, Sir Alf Ramsey and Sir Bobby Robson. FA chair Debbie Hewitt said Southgate had "embodied the best of English football". "He brought our fans closer than ever to the team, stood up for what he believed in and inspired players to share his pride in representing England," she said.</vt:lpstr>
      <vt:lpstr>Who do you think is a good role model?</vt:lpstr>
      <vt:lpstr>Mutual Respect in the Bible</vt:lpstr>
      <vt:lpstr>Let us pray</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Wendy</dc:creator>
  <cp:lastModifiedBy>Peter Eaves</cp:lastModifiedBy>
  <cp:revision>8</cp:revision>
  <dcterms:created xsi:type="dcterms:W3CDTF">2017-01-08T11:15:39Z</dcterms:created>
  <dcterms:modified xsi:type="dcterms:W3CDTF">2025-02-01T11:59:33Z</dcterms:modified>
</cp:coreProperties>
</file>