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4" r:id="rId4"/>
    <p:sldId id="285" r:id="rId5"/>
    <p:sldId id="286" r:id="rId6"/>
    <p:sldId id="287" r:id="rId7"/>
    <p:sldId id="266" r:id="rId8"/>
    <p:sldId id="271" r:id="rId9"/>
    <p:sldId id="268" r:id="rId10"/>
    <p:sldId id="270" r:id="rId11"/>
    <p:sldId id="27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2" autoAdjust="0"/>
    <p:restoredTop sz="94660"/>
  </p:normalViewPr>
  <p:slideViewPr>
    <p:cSldViewPr snapToGrid="0">
      <p:cViewPr varScale="1">
        <p:scale>
          <a:sx n="47" d="100"/>
          <a:sy n="47" d="100"/>
        </p:scale>
        <p:origin x="3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A4CC2-6B52-B110-9D1A-F52CFD54317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D16AB50-DB8E-6C99-48F4-F8FF3EE0E2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60A52E74-0A33-4D66-D63C-668014D64E59}"/>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E04F7311-F068-4B4C-8FF1-5A025D1E51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76ED6-77BB-8015-D45E-0C88DF5C5527}"/>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2468557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13A9A-8B57-C8C9-9C45-F6EAEC79510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26E8AB7-E5AE-3EC0-0517-22D4C8CF38B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B0B3D3-97A6-9F29-F772-BC87D208F990}"/>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44656FB6-35EE-79F7-5AFC-87EDD041D0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ECAC63-9490-639E-B63D-646B297D5393}"/>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3367277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F2751-7350-356A-F044-817FF51814E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E58DDD02-A4D2-2177-D4F3-F12A6BB58A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B1CF8E5-7C37-34E5-42A7-3E00FACC69E5}"/>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537F3A5B-B8AF-164B-4C59-7C1F63384A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DA2178-3D58-55D8-4F74-F5544FC7CA42}"/>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1891875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3B681-EB61-A638-EDA6-E7D2F593413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D9A6D65C-8419-4D88-4A6F-0CF4D18BED4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A2C4C1F-4894-0117-A9F2-D10A3DC8E64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D1DB314-987A-CB22-DF8C-19D44CFDC8CA}"/>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6" name="Footer Placeholder 5">
            <a:extLst>
              <a:ext uri="{FF2B5EF4-FFF2-40B4-BE49-F238E27FC236}">
                <a16:creationId xmlns:a16="http://schemas.microsoft.com/office/drawing/2014/main" id="{E622F122-617A-E9F1-0BEE-AEF70C5667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2AEAFA-BB33-CA96-37A7-241B71312175}"/>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2784995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05656-6E99-4EB5-242C-88510CC0393B}"/>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D45A304-DC1F-825B-E3E9-FBA6ACDAC55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0444A22-FBCD-75C4-543A-7A71200114E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2708D54-7C57-893F-FCD9-F3C2273B4D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BBC8366-6486-8FE7-089C-9F654E93900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14BED57-3B2C-E137-946B-971EA7DAD244}"/>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8" name="Footer Placeholder 7">
            <a:extLst>
              <a:ext uri="{FF2B5EF4-FFF2-40B4-BE49-F238E27FC236}">
                <a16:creationId xmlns:a16="http://schemas.microsoft.com/office/drawing/2014/main" id="{AAC40699-421B-36CE-F500-EF0139515B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1C83F3-00BC-A847-357A-2854D85BC27C}"/>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3804908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E26A6-A67D-F10A-0C36-7FFA9007FAA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0646C41C-5C55-7F33-580D-EDDB438DDA58}"/>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4" name="Footer Placeholder 3">
            <a:extLst>
              <a:ext uri="{FF2B5EF4-FFF2-40B4-BE49-F238E27FC236}">
                <a16:creationId xmlns:a16="http://schemas.microsoft.com/office/drawing/2014/main" id="{280A323B-CFA1-B213-0B45-366A12A4FF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55B079F-5682-8808-C386-2A1034052F4C}"/>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4209684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CDB81E0-9DFF-C6FC-3658-BAA0CD1CEB68}"/>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3" name="Footer Placeholder 2">
            <a:extLst>
              <a:ext uri="{FF2B5EF4-FFF2-40B4-BE49-F238E27FC236}">
                <a16:creationId xmlns:a16="http://schemas.microsoft.com/office/drawing/2014/main" id="{0B3C9C2E-1949-5DDC-D6F9-2E72013A78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0042BD5-9FAA-6F5B-BB9F-5920895FEB27}"/>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2659501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15B86-A8B3-4133-63F1-398CA838EE5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93FBBA5-1705-0F2A-A43F-88A4171AD6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61BA59E-A99C-3B13-9702-ADF30F2A4F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DA6F48-6D76-FF22-1CD2-AD32EF3F339D}"/>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6" name="Footer Placeholder 5">
            <a:extLst>
              <a:ext uri="{FF2B5EF4-FFF2-40B4-BE49-F238E27FC236}">
                <a16:creationId xmlns:a16="http://schemas.microsoft.com/office/drawing/2014/main" id="{50524397-3070-5923-4E89-293BEC9C08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999260-FDB2-A868-90F1-9BFE58D444DD}"/>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1270663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229D1-059C-BEAA-D7D0-AC1CC80457E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A990871F-3A00-F775-3BB3-EEF34C5367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B7AC36-33C7-69B8-BD49-93C027A1D4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89C64F-2F3D-3B9A-ED53-6938B902EF27}"/>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6" name="Footer Placeholder 5">
            <a:extLst>
              <a:ext uri="{FF2B5EF4-FFF2-40B4-BE49-F238E27FC236}">
                <a16:creationId xmlns:a16="http://schemas.microsoft.com/office/drawing/2014/main" id="{2177427A-148A-0F56-4866-5135379AB2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42A3EE-5A87-A08A-902A-F5B3C505DE85}"/>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4170279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74565-C1D7-BC2E-63F6-AB8E17DA427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51610084-2F1A-E747-B976-3F6B90B7511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47D4676-0BAD-BC36-085A-C946CCFD1FAE}"/>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5C58D0B1-623C-A5AE-2D4F-98A5A223AC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C1AA3F1-B383-AE4B-E13C-45614D6676D5}"/>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3892190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329526-FFE3-70CA-F0AC-0589BACADF16}"/>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0A0CEC2-25B3-6760-6574-4BF8088ED1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DF142CA-E4EA-F5B7-5343-7898E644059B}"/>
              </a:ext>
            </a:extLst>
          </p:cNvPr>
          <p:cNvSpPr>
            <a:spLocks noGrp="1"/>
          </p:cNvSpPr>
          <p:nvPr>
            <p:ph type="dt" sz="half" idx="10"/>
          </p:nvPr>
        </p:nvSpPr>
        <p:spPr/>
        <p:txBody>
          <a:body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FCF2883F-6A81-6D36-478D-9E23AFF118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290DCE-9B9C-8C91-BB75-BF7CAB323E8A}"/>
              </a:ext>
            </a:extLst>
          </p:cNvPr>
          <p:cNvSpPr>
            <a:spLocks noGrp="1"/>
          </p:cNvSpPr>
          <p:nvPr>
            <p:ph type="sldNum" sz="quarter" idx="12"/>
          </p:nvPr>
        </p:nvSpPr>
        <p:spPr/>
        <p:txBody>
          <a:bodyPr/>
          <a:lstStyle/>
          <a:p>
            <a:fld id="{0B4403C2-46DA-4184-8D3E-D146FFC35C62}" type="slidenum">
              <a:rPr lang="en-GB" smtClean="0"/>
              <a:t>‹#›</a:t>
            </a:fld>
            <a:endParaRPr lang="en-GB"/>
          </a:p>
        </p:txBody>
      </p:sp>
    </p:spTree>
    <p:extLst>
      <p:ext uri="{BB962C8B-B14F-4D97-AF65-F5344CB8AC3E}">
        <p14:creationId xmlns:p14="http://schemas.microsoft.com/office/powerpoint/2010/main" val="2780797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6DE518-6F7A-CBF7-749A-ED20FCDF16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5190E5B-D3C7-1239-276A-A5B5B004BB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2292DCE-5224-1F8F-9AF6-67322B0CF7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BCB85DB-F2D0-4F15-9AAB-30CB9175B794}" type="datetimeFigureOut">
              <a:rPr lang="en-GB" smtClean="0"/>
              <a:t>19/09/2024</a:t>
            </a:fld>
            <a:endParaRPr lang="en-GB"/>
          </a:p>
        </p:txBody>
      </p:sp>
      <p:sp>
        <p:nvSpPr>
          <p:cNvPr id="5" name="Footer Placeholder 4">
            <a:extLst>
              <a:ext uri="{FF2B5EF4-FFF2-40B4-BE49-F238E27FC236}">
                <a16:creationId xmlns:a16="http://schemas.microsoft.com/office/drawing/2014/main" id="{EFE55592-B83F-8A4C-0112-7FFC9732A4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01DD142-5CAD-73F6-CA85-0B1E6D2303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B4403C2-46DA-4184-8D3E-D146FFC35C62}" type="slidenum">
              <a:rPr lang="en-GB" smtClean="0"/>
              <a:t>‹#›</a:t>
            </a:fld>
            <a:endParaRPr lang="en-GB"/>
          </a:p>
        </p:txBody>
      </p:sp>
    </p:spTree>
    <p:extLst>
      <p:ext uri="{BB962C8B-B14F-4D97-AF65-F5344CB8AC3E}">
        <p14:creationId xmlns:p14="http://schemas.microsoft.com/office/powerpoint/2010/main" val="4215581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tmarys-maidenhead.org.uk/" TargetMode="Externa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hyperlink" Target="mailto:billy.jones@stmarys-maidenhead.org.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53B28-51E5-B948-E906-AD02B8C85C02}"/>
              </a:ext>
            </a:extLst>
          </p:cNvPr>
          <p:cNvSpPr>
            <a:spLocks noGrp="1"/>
          </p:cNvSpPr>
          <p:nvPr>
            <p:ph type="ctrTitle"/>
          </p:nvPr>
        </p:nvSpPr>
        <p:spPr/>
        <p:txBody>
          <a:bodyPr/>
          <a:lstStyle/>
          <a:p>
            <a:r>
              <a:rPr lang="en-GB" dirty="0"/>
              <a:t>Part 2</a:t>
            </a:r>
          </a:p>
        </p:txBody>
      </p:sp>
      <p:sp>
        <p:nvSpPr>
          <p:cNvPr id="3" name="Subtitle 2">
            <a:extLst>
              <a:ext uri="{FF2B5EF4-FFF2-40B4-BE49-F238E27FC236}">
                <a16:creationId xmlns:a16="http://schemas.microsoft.com/office/drawing/2014/main" id="{3ABE233D-5C24-9F94-DD0F-D3CA4995087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3800284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E8C3C-04A6-1664-47B8-08261D1322BA}"/>
              </a:ext>
            </a:extLst>
          </p:cNvPr>
          <p:cNvSpPr>
            <a:spLocks noGrp="1"/>
          </p:cNvSpPr>
          <p:nvPr>
            <p:ph type="title"/>
          </p:nvPr>
        </p:nvSpPr>
        <p:spPr/>
        <p:txBody>
          <a:bodyPr/>
          <a:lstStyle/>
          <a:p>
            <a:r>
              <a:rPr lang="en-GB" dirty="0">
                <a:solidFill>
                  <a:srgbClr val="FFFF00"/>
                </a:solidFill>
              </a:rPr>
              <a:t>School Website</a:t>
            </a:r>
          </a:p>
        </p:txBody>
      </p:sp>
      <p:sp>
        <p:nvSpPr>
          <p:cNvPr id="3" name="Content Placeholder 2">
            <a:extLst>
              <a:ext uri="{FF2B5EF4-FFF2-40B4-BE49-F238E27FC236}">
                <a16:creationId xmlns:a16="http://schemas.microsoft.com/office/drawing/2014/main" id="{8EAEC05D-3FE7-2ACE-4864-3E0A51768F1D}"/>
              </a:ext>
            </a:extLst>
          </p:cNvPr>
          <p:cNvSpPr>
            <a:spLocks noGrp="1"/>
          </p:cNvSpPr>
          <p:nvPr>
            <p:ph sz="half" idx="1"/>
          </p:nvPr>
        </p:nvSpPr>
        <p:spPr/>
        <p:txBody>
          <a:bodyPr/>
          <a:lstStyle/>
          <a:p>
            <a:pPr marL="0" indent="0">
              <a:buNone/>
            </a:pPr>
            <a:r>
              <a:rPr lang="en-GB" sz="2800" dirty="0">
                <a:solidFill>
                  <a:srgbClr val="FFFF00"/>
                </a:solidFill>
              </a:rPr>
              <a:t>Follow this hyperlink to the school website:</a:t>
            </a:r>
          </a:p>
          <a:p>
            <a:pPr marL="0" indent="0">
              <a:buNone/>
            </a:pPr>
            <a:endParaRPr lang="en-GB" dirty="0"/>
          </a:p>
          <a:p>
            <a:pPr marL="0" indent="0">
              <a:buNone/>
            </a:pPr>
            <a:r>
              <a:rPr lang="en-GB" sz="2800" dirty="0">
                <a:highlight>
                  <a:srgbClr val="FFFF00"/>
                </a:highlight>
                <a:hlinkClick r:id="rId2"/>
              </a:rPr>
              <a:t>St Mary’s Catholic Primary School Website</a:t>
            </a:r>
            <a:endParaRPr lang="en-GB" sz="2800" dirty="0">
              <a:highlight>
                <a:srgbClr val="FFFF00"/>
              </a:highlight>
            </a:endParaRPr>
          </a:p>
          <a:p>
            <a:pPr marL="0" indent="0">
              <a:buNone/>
            </a:pPr>
            <a:endParaRPr lang="en-GB" sz="2800" dirty="0"/>
          </a:p>
          <a:p>
            <a:pPr marL="0" indent="0">
              <a:buNone/>
            </a:pPr>
            <a:r>
              <a:rPr lang="en-GB" sz="2800" dirty="0">
                <a:solidFill>
                  <a:srgbClr val="FFFF00"/>
                </a:solidFill>
              </a:rPr>
              <a:t>Select the tab </a:t>
            </a:r>
            <a:r>
              <a:rPr lang="en-GB" sz="2800" i="1" dirty="0">
                <a:solidFill>
                  <a:srgbClr val="FFFF00"/>
                </a:solidFill>
              </a:rPr>
              <a:t>Children</a:t>
            </a:r>
            <a:r>
              <a:rPr lang="en-GB" sz="2800" dirty="0">
                <a:solidFill>
                  <a:srgbClr val="FFFF00"/>
                </a:solidFill>
              </a:rPr>
              <a:t> – </a:t>
            </a:r>
            <a:r>
              <a:rPr lang="en-GB" sz="2800" i="1" dirty="0">
                <a:solidFill>
                  <a:srgbClr val="FFFF00"/>
                </a:solidFill>
              </a:rPr>
              <a:t>Class Pages </a:t>
            </a:r>
            <a:r>
              <a:rPr lang="en-GB" sz="2800" dirty="0">
                <a:solidFill>
                  <a:srgbClr val="FFFF00"/>
                </a:solidFill>
              </a:rPr>
              <a:t>– </a:t>
            </a:r>
            <a:r>
              <a:rPr lang="en-GB" sz="2800" i="1" dirty="0">
                <a:solidFill>
                  <a:srgbClr val="FFFF00"/>
                </a:solidFill>
              </a:rPr>
              <a:t>Lower Juniors</a:t>
            </a:r>
          </a:p>
          <a:p>
            <a:pPr marL="0" indent="0">
              <a:buNone/>
            </a:pPr>
            <a:endParaRPr lang="en-GB" sz="2800" dirty="0"/>
          </a:p>
          <a:p>
            <a:pPr marL="0" indent="0">
              <a:buNone/>
            </a:pPr>
            <a:endParaRPr lang="en-GB" sz="2800" dirty="0"/>
          </a:p>
          <a:p>
            <a:pPr marL="0" indent="0">
              <a:buNone/>
            </a:pPr>
            <a:endParaRPr lang="en-GB" dirty="0"/>
          </a:p>
        </p:txBody>
      </p:sp>
      <p:pic>
        <p:nvPicPr>
          <p:cNvPr id="8" name="Picture 7" descr="A screenshot of a computer&#10;&#10;Description automatically generated">
            <a:extLst>
              <a:ext uri="{FF2B5EF4-FFF2-40B4-BE49-F238E27FC236}">
                <a16:creationId xmlns:a16="http://schemas.microsoft.com/office/drawing/2014/main" id="{B74A4A28-1651-D5CC-846B-E2835702ACF9}"/>
              </a:ext>
            </a:extLst>
          </p:cNvPr>
          <p:cNvPicPr>
            <a:picLocks noChangeAspect="1"/>
          </p:cNvPicPr>
          <p:nvPr/>
        </p:nvPicPr>
        <p:blipFill>
          <a:blip r:embed="rId3"/>
          <a:stretch>
            <a:fillRect/>
          </a:stretch>
        </p:blipFill>
        <p:spPr>
          <a:xfrm>
            <a:off x="6545036" y="3662363"/>
            <a:ext cx="5176158" cy="2962277"/>
          </a:xfrm>
          <a:prstGeom prst="rect">
            <a:avLst/>
          </a:prstGeom>
        </p:spPr>
      </p:pic>
      <p:pic>
        <p:nvPicPr>
          <p:cNvPr id="11" name="Content Placeholder 10" descr="A group of stars with text&#10;&#10;Description automatically generated">
            <a:extLst>
              <a:ext uri="{FF2B5EF4-FFF2-40B4-BE49-F238E27FC236}">
                <a16:creationId xmlns:a16="http://schemas.microsoft.com/office/drawing/2014/main" id="{96A62C49-90D2-E31F-52CC-F26D6702DBA0}"/>
              </a:ext>
            </a:extLst>
          </p:cNvPr>
          <p:cNvPicPr>
            <a:picLocks noGrp="1" noChangeAspect="1"/>
          </p:cNvPicPr>
          <p:nvPr>
            <p:ph sz="half" idx="2"/>
          </p:nvPr>
        </p:nvPicPr>
        <p:blipFill>
          <a:blip r:embed="rId4"/>
          <a:stretch>
            <a:fillRect/>
          </a:stretch>
        </p:blipFill>
        <p:spPr>
          <a:xfrm>
            <a:off x="6542314" y="255521"/>
            <a:ext cx="5181600" cy="3137259"/>
          </a:xfrm>
        </p:spPr>
      </p:pic>
    </p:spTree>
    <p:extLst>
      <p:ext uri="{BB962C8B-B14F-4D97-AF65-F5344CB8AC3E}">
        <p14:creationId xmlns:p14="http://schemas.microsoft.com/office/powerpoint/2010/main" val="2812922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a:xfrm>
            <a:off x="838199" y="365125"/>
            <a:ext cx="10921181" cy="1325563"/>
          </a:xfrm>
        </p:spPr>
        <p:txBody>
          <a:bodyPr>
            <a:normAutofit fontScale="90000"/>
          </a:bodyPr>
          <a:lstStyle/>
          <a:p>
            <a:r>
              <a:rPr lang="en-US" sz="3100" dirty="0">
                <a:solidFill>
                  <a:srgbClr val="FFFF00"/>
                </a:solidFill>
                <a:cs typeface="Calibri Light"/>
              </a:rPr>
              <a:t>Homework: Assigned on Microsoft Teams (Please load TEAMS onto devices and sign in using email </a:t>
            </a:r>
            <a:r>
              <a:rPr lang="en-US" sz="3100" dirty="0" err="1">
                <a:solidFill>
                  <a:srgbClr val="FFFF00"/>
                </a:solidFill>
                <a:cs typeface="Calibri Light"/>
              </a:rPr>
              <a:t>eg</a:t>
            </a:r>
            <a:r>
              <a:rPr lang="en-US" sz="3100" dirty="0">
                <a:solidFill>
                  <a:srgbClr val="FFFF00"/>
                </a:solidFill>
                <a:cs typeface="Calibri Light"/>
              </a:rPr>
              <a:t> </a:t>
            </a:r>
            <a:r>
              <a:rPr lang="en-US" sz="3100" dirty="0">
                <a:cs typeface="Calibri Light"/>
                <a:hlinkClick r:id="rId2">
                  <a:extLst>
                    <a:ext uri="{A12FA001-AC4F-418D-AE19-62706E023703}">
                      <ahyp:hlinkClr xmlns:ahyp="http://schemas.microsoft.com/office/drawing/2018/hyperlinkcolor" val="tx"/>
                    </a:ext>
                  </a:extLst>
                </a:hlinkClick>
              </a:rPr>
              <a:t>billy.jones@stmarys-maidenhead.org.uk</a:t>
            </a:r>
            <a:r>
              <a:rPr lang="en-US" sz="3100" dirty="0">
                <a:cs typeface="Calibri Light"/>
              </a:rPr>
              <a:t> </a:t>
            </a:r>
            <a:br>
              <a:rPr lang="en-US" sz="3100" dirty="0">
                <a:cs typeface="Calibri Light"/>
              </a:rPr>
            </a:br>
            <a:r>
              <a:rPr lang="en-US" sz="3100" dirty="0">
                <a:solidFill>
                  <a:srgbClr val="FFFF00"/>
                </a:solidFill>
                <a:cs typeface="Calibri Light"/>
              </a:rPr>
              <a:t>with password)</a:t>
            </a:r>
            <a:br>
              <a:rPr lang="en-US" dirty="0">
                <a:solidFill>
                  <a:srgbClr val="FFFF00"/>
                </a:solidFill>
                <a:cs typeface="Calibri Light"/>
              </a:rPr>
            </a:br>
            <a:endParaRPr lang="en-US" dirty="0">
              <a:solidFill>
                <a:srgbClr val="FFFF00"/>
              </a:solidFill>
              <a:cs typeface="Calibri Light"/>
            </a:endParaRP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a:xfrm>
            <a:off x="838200" y="1584660"/>
            <a:ext cx="10515600" cy="4351338"/>
          </a:xfrm>
        </p:spPr>
        <p:txBody>
          <a:bodyPr vert="horz" lIns="91440" tIns="45720" rIns="91440" bIns="45720" rtlCol="0" anchor="t">
            <a:normAutofit/>
          </a:bodyPr>
          <a:lstStyle/>
          <a:p>
            <a:pPr marL="0" indent="0">
              <a:buNone/>
            </a:pPr>
            <a:endParaRPr lang="en-US" dirty="0">
              <a:solidFill>
                <a:srgbClr val="FFFF00"/>
              </a:solidFill>
              <a:cs typeface="Calibri" panose="020F0502020204030204"/>
            </a:endParaRPr>
          </a:p>
          <a:p>
            <a:pPr marL="0" indent="0">
              <a:buNone/>
            </a:pPr>
            <a:r>
              <a:rPr lang="en-US" dirty="0">
                <a:solidFill>
                  <a:srgbClr val="FFFF00"/>
                </a:solidFill>
                <a:cs typeface="Calibri" panose="020F0502020204030204"/>
              </a:rPr>
              <a:t>Weekly homework</a:t>
            </a:r>
          </a:p>
          <a:p>
            <a:pPr marL="0" indent="0">
              <a:buNone/>
            </a:pPr>
            <a:r>
              <a:rPr lang="en-US" dirty="0">
                <a:solidFill>
                  <a:srgbClr val="FFFF00"/>
                </a:solidFill>
                <a:cs typeface="Calibri" panose="020F0502020204030204"/>
              </a:rPr>
              <a:t>-</a:t>
            </a:r>
            <a:r>
              <a:rPr lang="en-US" dirty="0" err="1">
                <a:solidFill>
                  <a:srgbClr val="FFFF00"/>
                </a:solidFill>
                <a:cs typeface="Calibri" panose="020F0502020204030204"/>
              </a:rPr>
              <a:t>Maths</a:t>
            </a:r>
            <a:r>
              <a:rPr lang="en-US" dirty="0">
                <a:solidFill>
                  <a:srgbClr val="FFFF00"/>
                </a:solidFill>
                <a:cs typeface="Calibri" panose="020F0502020204030204"/>
              </a:rPr>
              <a:t> Whizz – 30 minutes per week</a:t>
            </a:r>
            <a:r>
              <a:rPr lang="en-US" dirty="0">
                <a:solidFill>
                  <a:srgbClr val="FFFF00"/>
                </a:solidFill>
                <a:ea typeface="+mn-lt"/>
                <a:cs typeface="+mn-lt"/>
              </a:rPr>
              <a:t> (Monday – Sunday)</a:t>
            </a:r>
            <a:endParaRPr lang="en-US" dirty="0">
              <a:solidFill>
                <a:srgbClr val="FFFF00"/>
              </a:solidFill>
            </a:endParaRPr>
          </a:p>
          <a:p>
            <a:pPr marL="0" indent="0">
              <a:buNone/>
            </a:pPr>
            <a:r>
              <a:rPr lang="en-US" dirty="0">
                <a:solidFill>
                  <a:srgbClr val="FFFF00"/>
                </a:solidFill>
                <a:cs typeface="Calibri" panose="020F0502020204030204"/>
              </a:rPr>
              <a:t>-Reading – 15 minutes per night reading to an adult and sign reading record.  Child to quiz using AR platform when book is completed. Quizzing on books must be completed at home. Please see Reading Record for log in details.</a:t>
            </a:r>
          </a:p>
          <a:p>
            <a:pPr marL="0" indent="0">
              <a:buNone/>
            </a:pPr>
            <a:r>
              <a:rPr lang="en-US" dirty="0">
                <a:solidFill>
                  <a:srgbClr val="FFFF00"/>
                </a:solidFill>
                <a:cs typeface="Calibri" panose="020F0502020204030204"/>
              </a:rPr>
              <a:t>-Spellings (Friday for Friday). </a:t>
            </a:r>
          </a:p>
          <a:p>
            <a:pPr marL="0" indent="0">
              <a:buNone/>
            </a:pPr>
            <a:r>
              <a:rPr lang="en-US" dirty="0">
                <a:solidFill>
                  <a:srgbClr val="FFFF00"/>
                </a:solidFill>
                <a:cs typeface="Calibri" panose="020F0502020204030204"/>
              </a:rPr>
              <a:t>-Times tables or KIRFS (weekly low-stakes test)</a:t>
            </a:r>
          </a:p>
        </p:txBody>
      </p:sp>
    </p:spTree>
    <p:extLst>
      <p:ext uri="{BB962C8B-B14F-4D97-AF65-F5344CB8AC3E}">
        <p14:creationId xmlns:p14="http://schemas.microsoft.com/office/powerpoint/2010/main" val="3598953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1EA06-842E-11E3-A569-0E68CC9D8086}"/>
              </a:ext>
            </a:extLst>
          </p:cNvPr>
          <p:cNvSpPr>
            <a:spLocks noGrp="1"/>
          </p:cNvSpPr>
          <p:nvPr>
            <p:ph type="title"/>
          </p:nvPr>
        </p:nvSpPr>
        <p:spPr/>
        <p:txBody>
          <a:bodyPr/>
          <a:lstStyle/>
          <a:p>
            <a:r>
              <a:rPr lang="en-GB" dirty="0"/>
              <a:t>Reading at Home - Expectations</a:t>
            </a:r>
          </a:p>
        </p:txBody>
      </p:sp>
      <p:sp>
        <p:nvSpPr>
          <p:cNvPr id="3" name="Content Placeholder 2">
            <a:extLst>
              <a:ext uri="{FF2B5EF4-FFF2-40B4-BE49-F238E27FC236}">
                <a16:creationId xmlns:a16="http://schemas.microsoft.com/office/drawing/2014/main" id="{C737426D-2790-E07E-3E43-20934655DB70}"/>
              </a:ext>
            </a:extLst>
          </p:cNvPr>
          <p:cNvSpPr>
            <a:spLocks noGrp="1"/>
          </p:cNvSpPr>
          <p:nvPr>
            <p:ph idx="1"/>
          </p:nvPr>
        </p:nvSpPr>
        <p:spPr/>
        <p:txBody>
          <a:bodyPr>
            <a:normAutofit/>
          </a:bodyPr>
          <a:lstStyle/>
          <a:p>
            <a:pPr marL="0" indent="0">
              <a:buNone/>
            </a:pPr>
            <a:r>
              <a:rPr lang="en-GB" sz="3600" b="1" dirty="0"/>
              <a:t>Lower Juniors</a:t>
            </a:r>
          </a:p>
          <a:p>
            <a:pPr marL="0" indent="0">
              <a:buNone/>
            </a:pPr>
            <a:r>
              <a:rPr lang="en-GB" sz="3600" dirty="0"/>
              <a:t>Read every night with an adult for 15 mins</a:t>
            </a:r>
          </a:p>
          <a:p>
            <a:pPr marL="0" indent="0">
              <a:buNone/>
            </a:pPr>
            <a:endParaRPr lang="en-GB" sz="3600" dirty="0"/>
          </a:p>
          <a:p>
            <a:pPr marL="0" indent="0">
              <a:buNone/>
            </a:pPr>
            <a:endParaRPr lang="en-GB" sz="3600" dirty="0"/>
          </a:p>
          <a:p>
            <a:pPr marL="0" indent="0">
              <a:buNone/>
            </a:pPr>
            <a:endParaRPr lang="en-GB" sz="3600" dirty="0"/>
          </a:p>
          <a:p>
            <a:pPr marL="0" indent="0">
              <a:buNone/>
            </a:pPr>
            <a:r>
              <a:rPr lang="en-GB" sz="3600" dirty="0">
                <a:highlight>
                  <a:srgbClr val="FFFF00"/>
                </a:highlight>
              </a:rPr>
              <a:t>READING RECORDS MUST BE BROUGHT INTO SCHOOL EVERYDAY.</a:t>
            </a:r>
          </a:p>
          <a:p>
            <a:pPr marL="0" indent="0">
              <a:buNone/>
            </a:pPr>
            <a:endParaRPr lang="en-GB" dirty="0"/>
          </a:p>
        </p:txBody>
      </p:sp>
      <p:pic>
        <p:nvPicPr>
          <p:cNvPr id="5" name="Picture 4">
            <a:extLst>
              <a:ext uri="{FF2B5EF4-FFF2-40B4-BE49-F238E27FC236}">
                <a16:creationId xmlns:a16="http://schemas.microsoft.com/office/drawing/2014/main" id="{A8BCE826-1F05-B7EB-6E73-F5DF8EB72851}"/>
              </a:ext>
            </a:extLst>
          </p:cNvPr>
          <p:cNvPicPr>
            <a:picLocks noChangeAspect="1"/>
          </p:cNvPicPr>
          <p:nvPr/>
        </p:nvPicPr>
        <p:blipFill>
          <a:blip r:embed="rId2"/>
          <a:stretch>
            <a:fillRect/>
          </a:stretch>
        </p:blipFill>
        <p:spPr>
          <a:xfrm>
            <a:off x="9273717" y="0"/>
            <a:ext cx="2645907" cy="1494159"/>
          </a:xfrm>
          <a:prstGeom prst="rect">
            <a:avLst/>
          </a:prstGeom>
        </p:spPr>
      </p:pic>
      <p:pic>
        <p:nvPicPr>
          <p:cNvPr id="6" name="Picture 5">
            <a:extLst>
              <a:ext uri="{FF2B5EF4-FFF2-40B4-BE49-F238E27FC236}">
                <a16:creationId xmlns:a16="http://schemas.microsoft.com/office/drawing/2014/main" id="{39D8293C-40E8-A17D-09C1-C335B3B81948}"/>
              </a:ext>
            </a:extLst>
          </p:cNvPr>
          <p:cNvPicPr>
            <a:picLocks noChangeAspect="1"/>
          </p:cNvPicPr>
          <p:nvPr/>
        </p:nvPicPr>
        <p:blipFill>
          <a:blip r:embed="rId3"/>
          <a:stretch>
            <a:fillRect/>
          </a:stretch>
        </p:blipFill>
        <p:spPr>
          <a:xfrm>
            <a:off x="9618151" y="1494159"/>
            <a:ext cx="2213115" cy="3056410"/>
          </a:xfrm>
          <a:prstGeom prst="rect">
            <a:avLst/>
          </a:prstGeom>
        </p:spPr>
      </p:pic>
    </p:spTree>
    <p:extLst>
      <p:ext uri="{BB962C8B-B14F-4D97-AF65-F5344CB8AC3E}">
        <p14:creationId xmlns:p14="http://schemas.microsoft.com/office/powerpoint/2010/main" val="651370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1552AFF-F645-E031-02B4-C183FA9C63DD}"/>
              </a:ext>
            </a:extLst>
          </p:cNvPr>
          <p:cNvPicPr>
            <a:picLocks noChangeAspect="1"/>
          </p:cNvPicPr>
          <p:nvPr/>
        </p:nvPicPr>
        <p:blipFill>
          <a:blip r:embed="rId2"/>
          <a:stretch>
            <a:fillRect/>
          </a:stretch>
        </p:blipFill>
        <p:spPr>
          <a:xfrm>
            <a:off x="10210597" y="1333975"/>
            <a:ext cx="1285875" cy="885825"/>
          </a:xfrm>
          <a:prstGeom prst="rect">
            <a:avLst/>
          </a:prstGeom>
        </p:spPr>
      </p:pic>
      <p:pic>
        <p:nvPicPr>
          <p:cNvPr id="5" name="Content Placeholder 4">
            <a:extLst>
              <a:ext uri="{FF2B5EF4-FFF2-40B4-BE49-F238E27FC236}">
                <a16:creationId xmlns:a16="http://schemas.microsoft.com/office/drawing/2014/main" id="{8295FB73-7451-3F95-1BA3-C03BA28D5E97}"/>
              </a:ext>
            </a:extLst>
          </p:cNvPr>
          <p:cNvPicPr>
            <a:picLocks noGrp="1" noChangeAspect="1"/>
          </p:cNvPicPr>
          <p:nvPr>
            <p:ph idx="1"/>
          </p:nvPr>
        </p:nvPicPr>
        <p:blipFill>
          <a:blip r:embed="rId3"/>
          <a:stretch>
            <a:fillRect/>
          </a:stretch>
        </p:blipFill>
        <p:spPr>
          <a:xfrm>
            <a:off x="6809362" y="68897"/>
            <a:ext cx="4953000" cy="6789103"/>
          </a:xfrm>
        </p:spPr>
      </p:pic>
      <p:sp>
        <p:nvSpPr>
          <p:cNvPr id="6" name="TextBox 5">
            <a:extLst>
              <a:ext uri="{FF2B5EF4-FFF2-40B4-BE49-F238E27FC236}">
                <a16:creationId xmlns:a16="http://schemas.microsoft.com/office/drawing/2014/main" id="{34309D63-ECBC-2529-5181-A2762186C5D2}"/>
              </a:ext>
            </a:extLst>
          </p:cNvPr>
          <p:cNvSpPr txBox="1"/>
          <p:nvPr/>
        </p:nvSpPr>
        <p:spPr>
          <a:xfrm>
            <a:off x="7140103" y="1101852"/>
            <a:ext cx="869006" cy="307777"/>
          </a:xfrm>
          <a:prstGeom prst="rect">
            <a:avLst/>
          </a:prstGeom>
          <a:noFill/>
        </p:spPr>
        <p:txBody>
          <a:bodyPr wrap="square" rtlCol="0">
            <a:spAutoFit/>
          </a:bodyPr>
          <a:lstStyle/>
          <a:p>
            <a:r>
              <a:rPr lang="en-GB" sz="1400" dirty="0">
                <a:latin typeface="Dreaming Outloud Pro" panose="03050502040302030504" pitchFamily="66" charset="0"/>
                <a:cs typeface="Dreaming Outloud Pro" panose="03050502040302030504" pitchFamily="66" charset="0"/>
              </a:rPr>
              <a:t>02.09.24</a:t>
            </a:r>
          </a:p>
        </p:txBody>
      </p:sp>
      <p:sp>
        <p:nvSpPr>
          <p:cNvPr id="7" name="TextBox 6">
            <a:extLst>
              <a:ext uri="{FF2B5EF4-FFF2-40B4-BE49-F238E27FC236}">
                <a16:creationId xmlns:a16="http://schemas.microsoft.com/office/drawing/2014/main" id="{253041E1-1D0D-72AE-ECC2-038E175738BF}"/>
              </a:ext>
            </a:extLst>
          </p:cNvPr>
          <p:cNvSpPr txBox="1"/>
          <p:nvPr/>
        </p:nvSpPr>
        <p:spPr>
          <a:xfrm>
            <a:off x="8182584" y="1101852"/>
            <a:ext cx="1284051" cy="523220"/>
          </a:xfrm>
          <a:prstGeom prst="rect">
            <a:avLst/>
          </a:prstGeom>
          <a:noFill/>
        </p:spPr>
        <p:txBody>
          <a:bodyPr wrap="square" rtlCol="0">
            <a:spAutoFit/>
          </a:bodyPr>
          <a:lstStyle/>
          <a:p>
            <a:r>
              <a:rPr lang="en-GB" sz="1400" dirty="0">
                <a:latin typeface="Dreaming Outloud Pro" panose="03050502040302030504" pitchFamily="66" charset="0"/>
                <a:cs typeface="Dreaming Outloud Pro" panose="03050502040302030504" pitchFamily="66" charset="0"/>
              </a:rPr>
              <a:t>The Hobbit</a:t>
            </a:r>
          </a:p>
          <a:p>
            <a:r>
              <a:rPr lang="en-GB" sz="1400" dirty="0">
                <a:latin typeface="Dreaming Outloud Pro" panose="03050502040302030504" pitchFamily="66" charset="0"/>
                <a:cs typeface="Dreaming Outloud Pro" panose="03050502040302030504" pitchFamily="66" charset="0"/>
              </a:rPr>
              <a:t>Pg 6-10</a:t>
            </a:r>
          </a:p>
        </p:txBody>
      </p:sp>
      <p:sp>
        <p:nvSpPr>
          <p:cNvPr id="8" name="TextBox 7">
            <a:extLst>
              <a:ext uri="{FF2B5EF4-FFF2-40B4-BE49-F238E27FC236}">
                <a16:creationId xmlns:a16="http://schemas.microsoft.com/office/drawing/2014/main" id="{17BEE18A-C13B-6135-F390-6E7965C600F5}"/>
              </a:ext>
            </a:extLst>
          </p:cNvPr>
          <p:cNvSpPr txBox="1"/>
          <p:nvPr/>
        </p:nvSpPr>
        <p:spPr>
          <a:xfrm>
            <a:off x="9640111" y="1009518"/>
            <a:ext cx="1682885" cy="954107"/>
          </a:xfrm>
          <a:prstGeom prst="rect">
            <a:avLst/>
          </a:prstGeom>
          <a:noFill/>
        </p:spPr>
        <p:txBody>
          <a:bodyPr wrap="square" rtlCol="0">
            <a:spAutoFit/>
          </a:bodyPr>
          <a:lstStyle/>
          <a:p>
            <a:r>
              <a:rPr lang="en-GB" sz="1400" dirty="0">
                <a:latin typeface="Dreaming Outloud Pro" panose="03050502040302030504" pitchFamily="66" charset="0"/>
                <a:cs typeface="Dreaming Outloud Pro" panose="03050502040302030504" pitchFamily="66" charset="0"/>
              </a:rPr>
              <a:t>Read with mum, discussed new word ‘rapidly’.  Enjoying book.</a:t>
            </a:r>
          </a:p>
        </p:txBody>
      </p:sp>
      <p:sp>
        <p:nvSpPr>
          <p:cNvPr id="9" name="TextBox 8">
            <a:extLst>
              <a:ext uri="{FF2B5EF4-FFF2-40B4-BE49-F238E27FC236}">
                <a16:creationId xmlns:a16="http://schemas.microsoft.com/office/drawing/2014/main" id="{DB94049B-2B15-E524-B45E-644556B377B5}"/>
              </a:ext>
            </a:extLst>
          </p:cNvPr>
          <p:cNvSpPr txBox="1"/>
          <p:nvPr/>
        </p:nvSpPr>
        <p:spPr>
          <a:xfrm>
            <a:off x="716604" y="1312361"/>
            <a:ext cx="5653392" cy="5539978"/>
          </a:xfrm>
          <a:prstGeom prst="rect">
            <a:avLst/>
          </a:prstGeom>
          <a:noFill/>
        </p:spPr>
        <p:txBody>
          <a:bodyPr wrap="square" rtlCol="0">
            <a:spAutoFit/>
          </a:bodyPr>
          <a:lstStyle/>
          <a:p>
            <a:pPr marL="342900" indent="-342900">
              <a:buFont typeface="Arial" panose="020B0604020202020204" pitchFamily="34" charset="0"/>
              <a:buChar char="•"/>
            </a:pPr>
            <a:r>
              <a:rPr lang="en-GB" sz="2400" dirty="0"/>
              <a:t>Reading records should detail the pages covered and be completed by an adult.  </a:t>
            </a:r>
          </a:p>
          <a:p>
            <a:pPr marL="342900" indent="-342900">
              <a:buFont typeface="Arial" panose="020B0604020202020204" pitchFamily="34" charset="0"/>
              <a:buChar char="•"/>
            </a:pPr>
            <a:r>
              <a:rPr lang="en-GB" sz="2400" dirty="0"/>
              <a:t>Reading can include their own books/material from home.</a:t>
            </a:r>
          </a:p>
          <a:p>
            <a:pPr marL="342900" indent="-342900">
              <a:buFont typeface="Arial" panose="020B0604020202020204" pitchFamily="34" charset="0"/>
              <a:buChar char="•"/>
            </a:pPr>
            <a:r>
              <a:rPr lang="en-GB" sz="2400" dirty="0"/>
              <a:t>Reading records will be checked and stamped daily in class.</a:t>
            </a:r>
          </a:p>
          <a:p>
            <a:pPr marL="342900" indent="-342900">
              <a:buFont typeface="Arial" panose="020B0604020202020204" pitchFamily="34" charset="0"/>
              <a:buChar char="•"/>
            </a:pPr>
            <a:r>
              <a:rPr lang="en-GB" sz="2400" dirty="0"/>
              <a:t>Children who are identified as </a:t>
            </a:r>
            <a:r>
              <a:rPr lang="en-GB" sz="2400" i="1" dirty="0"/>
              <a:t>regularly</a:t>
            </a:r>
            <a:r>
              <a:rPr lang="en-GB" sz="2400" b="1" dirty="0"/>
              <a:t> </a:t>
            </a:r>
            <a:r>
              <a:rPr lang="en-GB" sz="2400" dirty="0"/>
              <a:t>missing home reading will be required to complete it during break time and parents will be contacted.</a:t>
            </a:r>
          </a:p>
          <a:p>
            <a:pPr marL="342900" indent="-342900">
              <a:buFont typeface="Arial" panose="020B0604020202020204" pitchFamily="34" charset="0"/>
              <a:buChar char="•"/>
            </a:pPr>
            <a:r>
              <a:rPr lang="en-GB" sz="2400" dirty="0"/>
              <a:t>Reading records will also be stamped and completed when your child reads at school.</a:t>
            </a:r>
          </a:p>
          <a:p>
            <a:endParaRPr lang="en-GB" dirty="0"/>
          </a:p>
        </p:txBody>
      </p:sp>
      <p:pic>
        <p:nvPicPr>
          <p:cNvPr id="11" name="Picture 10">
            <a:extLst>
              <a:ext uri="{FF2B5EF4-FFF2-40B4-BE49-F238E27FC236}">
                <a16:creationId xmlns:a16="http://schemas.microsoft.com/office/drawing/2014/main" id="{0BE9C58B-8933-F696-E5C9-B3A4643C8A4F}"/>
              </a:ext>
            </a:extLst>
          </p:cNvPr>
          <p:cNvPicPr>
            <a:picLocks noChangeAspect="1"/>
          </p:cNvPicPr>
          <p:nvPr/>
        </p:nvPicPr>
        <p:blipFill>
          <a:blip r:embed="rId4"/>
          <a:stretch>
            <a:fillRect/>
          </a:stretch>
        </p:blipFill>
        <p:spPr>
          <a:xfrm>
            <a:off x="21799" y="585"/>
            <a:ext cx="2321843" cy="1311776"/>
          </a:xfrm>
          <a:prstGeom prst="rect">
            <a:avLst/>
          </a:prstGeom>
        </p:spPr>
      </p:pic>
    </p:spTree>
    <p:extLst>
      <p:ext uri="{BB962C8B-B14F-4D97-AF65-F5344CB8AC3E}">
        <p14:creationId xmlns:p14="http://schemas.microsoft.com/office/powerpoint/2010/main" val="21862898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479E9BA-4A1C-9828-154E-FD97F789643B}"/>
              </a:ext>
            </a:extLst>
          </p:cNvPr>
          <p:cNvSpPr>
            <a:spLocks noGrp="1"/>
          </p:cNvSpPr>
          <p:nvPr>
            <p:ph type="body" sz="quarter" idx="3"/>
          </p:nvPr>
        </p:nvSpPr>
        <p:spPr>
          <a:xfrm>
            <a:off x="997299" y="1186457"/>
            <a:ext cx="5183188" cy="823912"/>
          </a:xfrm>
        </p:spPr>
        <p:txBody>
          <a:bodyPr>
            <a:normAutofit/>
          </a:bodyPr>
          <a:lstStyle/>
          <a:p>
            <a:r>
              <a:rPr lang="en-GB" sz="3200" dirty="0"/>
              <a:t>Juniors</a:t>
            </a:r>
          </a:p>
        </p:txBody>
      </p:sp>
      <p:sp>
        <p:nvSpPr>
          <p:cNvPr id="6" name="Content Placeholder 5">
            <a:extLst>
              <a:ext uri="{FF2B5EF4-FFF2-40B4-BE49-F238E27FC236}">
                <a16:creationId xmlns:a16="http://schemas.microsoft.com/office/drawing/2014/main" id="{62DABF1B-A68C-D006-D29A-03DF62AC96D8}"/>
              </a:ext>
            </a:extLst>
          </p:cNvPr>
          <p:cNvSpPr>
            <a:spLocks noGrp="1"/>
          </p:cNvSpPr>
          <p:nvPr>
            <p:ph sz="quarter" idx="4"/>
          </p:nvPr>
        </p:nvSpPr>
        <p:spPr>
          <a:xfrm>
            <a:off x="1881554" y="2324205"/>
            <a:ext cx="5183188" cy="3684588"/>
          </a:xfrm>
        </p:spPr>
        <p:txBody>
          <a:bodyPr vert="horz" lIns="91440" tIns="45720" rIns="91440" bIns="45720" rtlCol="0" anchor="t">
            <a:normAutofit/>
          </a:bodyPr>
          <a:lstStyle/>
          <a:p>
            <a:r>
              <a:rPr lang="en-GB" dirty="0"/>
              <a:t>Children will come home with a weekly library book aligned with their reading level</a:t>
            </a:r>
          </a:p>
          <a:p>
            <a:r>
              <a:rPr lang="en-GB" dirty="0"/>
              <a:t>Children can complete quizzes on Renaissance based on books they are reading</a:t>
            </a:r>
          </a:p>
          <a:p>
            <a:r>
              <a:rPr lang="en-GB" dirty="0"/>
              <a:t>Books will be changed once a week.</a:t>
            </a:r>
          </a:p>
        </p:txBody>
      </p:sp>
      <p:pic>
        <p:nvPicPr>
          <p:cNvPr id="7" name="Picture 6">
            <a:extLst>
              <a:ext uri="{FF2B5EF4-FFF2-40B4-BE49-F238E27FC236}">
                <a16:creationId xmlns:a16="http://schemas.microsoft.com/office/drawing/2014/main" id="{5213685E-8EC4-7536-B9FD-361B1F059502}"/>
              </a:ext>
            </a:extLst>
          </p:cNvPr>
          <p:cNvPicPr>
            <a:picLocks noChangeAspect="1"/>
          </p:cNvPicPr>
          <p:nvPr/>
        </p:nvPicPr>
        <p:blipFill>
          <a:blip r:embed="rId2"/>
          <a:stretch>
            <a:fillRect/>
          </a:stretch>
        </p:blipFill>
        <p:spPr>
          <a:xfrm>
            <a:off x="9374236" y="187514"/>
            <a:ext cx="2645893" cy="1493649"/>
          </a:xfrm>
          <a:prstGeom prst="rect">
            <a:avLst/>
          </a:prstGeom>
        </p:spPr>
      </p:pic>
    </p:spTree>
    <p:extLst>
      <p:ext uri="{BB962C8B-B14F-4D97-AF65-F5344CB8AC3E}">
        <p14:creationId xmlns:p14="http://schemas.microsoft.com/office/powerpoint/2010/main" val="3783594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p:txBody>
          <a:bodyPr/>
          <a:lstStyle/>
          <a:p>
            <a:r>
              <a:rPr lang="en-US">
                <a:solidFill>
                  <a:srgbClr val="FFFF00"/>
                </a:solidFill>
                <a:cs typeface="Calibri Light"/>
              </a:rPr>
              <a:t>School Trips</a:t>
            </a: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p:txBody>
          <a:bodyPr vert="horz" lIns="91440" tIns="45720" rIns="91440" bIns="45720" rtlCol="0" anchor="t">
            <a:normAutofit/>
          </a:bodyPr>
          <a:lstStyle/>
          <a:p>
            <a:pPr marL="0" indent="0">
              <a:buNone/>
            </a:pPr>
            <a:r>
              <a:rPr lang="en-US" dirty="0">
                <a:solidFill>
                  <a:srgbClr val="FFFF00"/>
                </a:solidFill>
                <a:cs typeface="Calibri" panose="020F0502020204030204"/>
              </a:rPr>
              <a:t>Proposed trips/experiences</a:t>
            </a:r>
            <a:endParaRPr lang="en-US" dirty="0">
              <a:solidFill>
                <a:srgbClr val="000000"/>
              </a:solidFill>
              <a:cs typeface="Calibri" panose="020F0502020204030204"/>
            </a:endParaRPr>
          </a:p>
          <a:p>
            <a:pPr marL="0" indent="0">
              <a:buNone/>
            </a:pPr>
            <a:r>
              <a:rPr lang="en-US" b="1" dirty="0">
                <a:solidFill>
                  <a:schemeClr val="accent2">
                    <a:lumMod val="76000"/>
                  </a:schemeClr>
                </a:solidFill>
                <a:cs typeface="Calibri" panose="020F0502020204030204"/>
              </a:rPr>
              <a:t>Autumn Term: Marwell Zoo, date TBC (mid Nov)</a:t>
            </a:r>
            <a:endParaRPr lang="en-US" b="1">
              <a:solidFill>
                <a:schemeClr val="accent2">
                  <a:lumMod val="76000"/>
                </a:schemeClr>
              </a:solidFill>
              <a:ea typeface="Calibri"/>
              <a:cs typeface="Calibri" panose="020F0502020204030204"/>
            </a:endParaRPr>
          </a:p>
          <a:p>
            <a:pPr marL="0" indent="0">
              <a:buNone/>
            </a:pPr>
            <a:r>
              <a:rPr lang="en-US" b="1" dirty="0">
                <a:solidFill>
                  <a:schemeClr val="accent2">
                    <a:lumMod val="76000"/>
                  </a:schemeClr>
                </a:solidFill>
                <a:cs typeface="Calibri" panose="020F0502020204030204"/>
              </a:rPr>
              <a:t>Spring Term: </a:t>
            </a:r>
            <a:r>
              <a:rPr lang="en-US" b="1" err="1">
                <a:solidFill>
                  <a:schemeClr val="accent2">
                    <a:lumMod val="76000"/>
                  </a:schemeClr>
                </a:solidFill>
                <a:cs typeface="Calibri" panose="020F0502020204030204"/>
              </a:rPr>
              <a:t>Ufton</a:t>
            </a:r>
            <a:r>
              <a:rPr lang="en-US" b="1" dirty="0">
                <a:solidFill>
                  <a:schemeClr val="accent2">
                    <a:lumMod val="76000"/>
                  </a:schemeClr>
                </a:solidFill>
                <a:cs typeface="Calibri" panose="020F0502020204030204"/>
              </a:rPr>
              <a:t> Court, Maidenhead Library, Three Workshops</a:t>
            </a:r>
            <a:endParaRPr lang="en-US" b="1">
              <a:solidFill>
                <a:schemeClr val="accent2">
                  <a:lumMod val="76000"/>
                </a:schemeClr>
              </a:solidFill>
              <a:ea typeface="Calibri"/>
              <a:cs typeface="Calibri" panose="020F0502020204030204"/>
            </a:endParaRPr>
          </a:p>
          <a:p>
            <a:pPr marL="0" indent="0">
              <a:buNone/>
            </a:pPr>
            <a:r>
              <a:rPr lang="en-US" b="1" dirty="0">
                <a:solidFill>
                  <a:schemeClr val="accent2">
                    <a:lumMod val="76000"/>
                  </a:schemeClr>
                </a:solidFill>
                <a:cs typeface="Calibri" panose="020F0502020204030204"/>
              </a:rPr>
              <a:t>Summer Term: TBC</a:t>
            </a:r>
          </a:p>
          <a:p>
            <a:pPr marL="0" indent="0">
              <a:buNone/>
            </a:pPr>
            <a:r>
              <a:rPr lang="en-US" dirty="0">
                <a:solidFill>
                  <a:srgbClr val="FFFF00"/>
                </a:solidFill>
                <a:cs typeface="Calibri" panose="020F0502020204030204"/>
              </a:rPr>
              <a:t>(These are proposed trips and you will be notified of any updates)</a:t>
            </a:r>
          </a:p>
          <a:p>
            <a:pPr marL="0" indent="0">
              <a:buNone/>
            </a:pPr>
            <a:r>
              <a:rPr lang="en-US" dirty="0">
                <a:solidFill>
                  <a:srgbClr val="FFFF00"/>
                </a:solidFill>
                <a:cs typeface="Calibri" panose="020F0502020204030204"/>
              </a:rPr>
              <a:t>Many trips/experiences will require a voluntary contribution and we will </a:t>
            </a:r>
            <a:r>
              <a:rPr lang="en-US" dirty="0" err="1">
                <a:solidFill>
                  <a:srgbClr val="FFFF00"/>
                </a:solidFill>
                <a:cs typeface="Calibri" panose="020F0502020204030204"/>
              </a:rPr>
              <a:t>endeavour</a:t>
            </a:r>
            <a:r>
              <a:rPr lang="en-US" dirty="0">
                <a:solidFill>
                  <a:srgbClr val="FFFF00"/>
                </a:solidFill>
                <a:cs typeface="Calibri" panose="020F0502020204030204"/>
              </a:rPr>
              <a:t> to give you as much notice.</a:t>
            </a:r>
          </a:p>
        </p:txBody>
      </p:sp>
    </p:spTree>
    <p:extLst>
      <p:ext uri="{BB962C8B-B14F-4D97-AF65-F5344CB8AC3E}">
        <p14:creationId xmlns:p14="http://schemas.microsoft.com/office/powerpoint/2010/main" val="681543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p:txBody>
          <a:bodyPr/>
          <a:lstStyle/>
          <a:p>
            <a:r>
              <a:rPr lang="en-US" dirty="0">
                <a:solidFill>
                  <a:srgbClr val="FFFF00"/>
                </a:solidFill>
                <a:cs typeface="Calibri Light"/>
              </a:rPr>
              <a:t>Social media</a:t>
            </a: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p:txBody>
          <a:bodyPr vert="horz" lIns="91440" tIns="45720" rIns="91440" bIns="45720" rtlCol="0" anchor="t">
            <a:normAutofit/>
          </a:bodyPr>
          <a:lstStyle/>
          <a:p>
            <a:pPr marL="0" indent="0">
              <a:buNone/>
            </a:pPr>
            <a:r>
              <a:rPr lang="en-US" dirty="0">
                <a:solidFill>
                  <a:srgbClr val="FFFF00"/>
                </a:solidFill>
                <a:cs typeface="Calibri" panose="020F0502020204030204"/>
              </a:rPr>
              <a:t>The school website is where we aim to provide photos and updates on what is happening in the Infants.</a:t>
            </a:r>
          </a:p>
          <a:p>
            <a:pPr marL="0" indent="0">
              <a:buNone/>
            </a:pPr>
            <a:endParaRPr lang="en-US" dirty="0">
              <a:solidFill>
                <a:srgbClr val="FFFF00"/>
              </a:solidFill>
              <a:cs typeface="Calibri" panose="020F0502020204030204"/>
            </a:endParaRPr>
          </a:p>
          <a:p>
            <a:pPr marL="0" indent="0">
              <a:buNone/>
            </a:pPr>
            <a:r>
              <a:rPr lang="en-US" dirty="0">
                <a:solidFill>
                  <a:srgbClr val="FFFF00"/>
                </a:solidFill>
                <a:cs typeface="Calibri" panose="020F0502020204030204"/>
              </a:rPr>
              <a:t>Please follow us on Twitter</a:t>
            </a:r>
            <a:endParaRPr lang="en-US" dirty="0">
              <a:cs typeface="Calibri"/>
            </a:endParaRPr>
          </a:p>
          <a:p>
            <a:pPr marL="0" indent="0">
              <a:buNone/>
            </a:pPr>
            <a:r>
              <a:rPr lang="en-US" dirty="0">
                <a:solidFill>
                  <a:srgbClr val="FFFF00"/>
                </a:solidFill>
                <a:cs typeface="Calibri" panose="020F0502020204030204"/>
              </a:rPr>
              <a:t>@mhstmarys</a:t>
            </a:r>
          </a:p>
          <a:p>
            <a:pPr marL="0" indent="0">
              <a:buNone/>
            </a:pPr>
            <a:endParaRPr lang="en-US" dirty="0">
              <a:solidFill>
                <a:srgbClr val="FFFF00"/>
              </a:solidFill>
              <a:cs typeface="Calibri" panose="020F0502020204030204"/>
            </a:endParaRPr>
          </a:p>
          <a:p>
            <a:pPr marL="0" indent="0">
              <a:buNone/>
            </a:pPr>
            <a:endParaRPr lang="en-US" dirty="0">
              <a:solidFill>
                <a:srgbClr val="FFFF00"/>
              </a:solidFill>
              <a:cs typeface="Calibri" panose="020F0502020204030204"/>
            </a:endParaRPr>
          </a:p>
          <a:p>
            <a:pPr marL="0" indent="0">
              <a:buNone/>
            </a:pPr>
            <a:r>
              <a:rPr lang="en-US" dirty="0">
                <a:solidFill>
                  <a:srgbClr val="FFFF00"/>
                </a:solidFill>
                <a:cs typeface="Calibri" panose="020F0502020204030204"/>
              </a:rPr>
              <a:t>Please give your consent for photos of your child to be included</a:t>
            </a:r>
          </a:p>
          <a:p>
            <a:pPr marL="0" indent="0">
              <a:buNone/>
            </a:pPr>
            <a:endParaRPr lang="en-US" dirty="0">
              <a:solidFill>
                <a:srgbClr val="FFFF00"/>
              </a:solidFill>
              <a:cs typeface="Calibri" panose="020F0502020204030204"/>
            </a:endParaRPr>
          </a:p>
        </p:txBody>
      </p:sp>
      <p:pic>
        <p:nvPicPr>
          <p:cNvPr id="5" name="Picture 4" descr="A black text on a white background&#10;&#10;Description automatically generated">
            <a:extLst>
              <a:ext uri="{FF2B5EF4-FFF2-40B4-BE49-F238E27FC236}">
                <a16:creationId xmlns:a16="http://schemas.microsoft.com/office/drawing/2014/main" id="{3813DB71-0D43-3601-FB34-FB7656BB4EBA}"/>
              </a:ext>
            </a:extLst>
          </p:cNvPr>
          <p:cNvPicPr>
            <a:picLocks noChangeAspect="1"/>
          </p:cNvPicPr>
          <p:nvPr/>
        </p:nvPicPr>
        <p:blipFill>
          <a:blip r:embed="rId2"/>
          <a:stretch>
            <a:fillRect/>
          </a:stretch>
        </p:blipFill>
        <p:spPr>
          <a:xfrm>
            <a:off x="6170490" y="3633665"/>
            <a:ext cx="2000250" cy="723900"/>
          </a:xfrm>
          <a:prstGeom prst="rect">
            <a:avLst/>
          </a:prstGeom>
        </p:spPr>
      </p:pic>
    </p:spTree>
    <p:extLst>
      <p:ext uri="{BB962C8B-B14F-4D97-AF65-F5344CB8AC3E}">
        <p14:creationId xmlns:p14="http://schemas.microsoft.com/office/powerpoint/2010/main" val="1885509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p:txBody>
          <a:bodyPr/>
          <a:lstStyle/>
          <a:p>
            <a:r>
              <a:rPr lang="en-US">
                <a:solidFill>
                  <a:srgbClr val="FFFF00"/>
                </a:solidFill>
                <a:cs typeface="Calibri Light"/>
              </a:rPr>
              <a:t>Medical Information</a:t>
            </a: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US" dirty="0">
                <a:solidFill>
                  <a:srgbClr val="FFFF00"/>
                </a:solidFill>
                <a:cs typeface="Calibri" panose="020F0502020204030204"/>
              </a:rPr>
              <a:t>Medicines</a:t>
            </a:r>
            <a:endParaRPr lang="en-US" dirty="0">
              <a:solidFill>
                <a:srgbClr val="000000"/>
              </a:solidFill>
              <a:cs typeface="Calibri" panose="020F0502020204030204"/>
            </a:endParaRPr>
          </a:p>
          <a:p>
            <a:pPr marL="0" indent="0">
              <a:buNone/>
            </a:pPr>
            <a:r>
              <a:rPr lang="en-US" dirty="0">
                <a:solidFill>
                  <a:srgbClr val="FFFF00"/>
                </a:solidFill>
                <a:cs typeface="Calibri" panose="020F0502020204030204"/>
              </a:rPr>
              <a:t>Bring to the office</a:t>
            </a:r>
          </a:p>
          <a:p>
            <a:pPr marL="457200" indent="-457200"/>
            <a:r>
              <a:rPr lang="en-US" dirty="0">
                <a:solidFill>
                  <a:srgbClr val="FFFF00"/>
                </a:solidFill>
                <a:cs typeface="Calibri" panose="020F0502020204030204"/>
              </a:rPr>
              <a:t>Medical form to be completed</a:t>
            </a:r>
          </a:p>
          <a:p>
            <a:pPr marL="457200" indent="-457200"/>
            <a:r>
              <a:rPr lang="en-US" dirty="0">
                <a:solidFill>
                  <a:srgbClr val="FFFF00"/>
                </a:solidFill>
                <a:cs typeface="Calibri" panose="020F0502020204030204"/>
              </a:rPr>
              <a:t>Children shouldn't administer medicine themselves</a:t>
            </a:r>
          </a:p>
          <a:p>
            <a:pPr marL="0" indent="0">
              <a:buNone/>
            </a:pPr>
            <a:r>
              <a:rPr lang="en-US" dirty="0">
                <a:solidFill>
                  <a:srgbClr val="FFFF00"/>
                </a:solidFill>
                <a:cs typeface="Calibri" panose="020F0502020204030204"/>
              </a:rPr>
              <a:t>Inhalers / epi pen</a:t>
            </a:r>
          </a:p>
          <a:p>
            <a:pPr marL="457200" indent="-457200"/>
            <a:r>
              <a:rPr lang="en-US" dirty="0">
                <a:solidFill>
                  <a:srgbClr val="FFFF00"/>
                </a:solidFill>
                <a:cs typeface="Calibri" panose="020F0502020204030204"/>
              </a:rPr>
              <a:t>Medical labels on the box and the inhaler / epi pen</a:t>
            </a:r>
          </a:p>
          <a:p>
            <a:pPr marL="457200" indent="-457200"/>
            <a:r>
              <a:rPr lang="en-US" dirty="0">
                <a:solidFill>
                  <a:srgbClr val="FFFF00"/>
                </a:solidFill>
                <a:cs typeface="Calibri" panose="020F0502020204030204"/>
              </a:rPr>
              <a:t>Ensure they are in school and in date</a:t>
            </a:r>
          </a:p>
          <a:p>
            <a:pPr marL="0" indent="0">
              <a:buNone/>
            </a:pPr>
            <a:r>
              <a:rPr lang="en-US" dirty="0">
                <a:solidFill>
                  <a:srgbClr val="FFFF00"/>
                </a:solidFill>
                <a:cs typeface="Calibri" panose="020F0502020204030204"/>
              </a:rPr>
              <a:t>Sickness</a:t>
            </a:r>
          </a:p>
          <a:p>
            <a:pPr marL="457200" indent="-457200"/>
            <a:r>
              <a:rPr lang="en-US" dirty="0">
                <a:solidFill>
                  <a:srgbClr val="FFFF00"/>
                </a:solidFill>
                <a:cs typeface="Calibri" panose="020F0502020204030204"/>
              </a:rPr>
              <a:t>Report to office</a:t>
            </a:r>
          </a:p>
          <a:p>
            <a:pPr marL="457200" indent="-457200"/>
            <a:r>
              <a:rPr lang="en-US" dirty="0">
                <a:solidFill>
                  <a:srgbClr val="FFFF00"/>
                </a:solidFill>
                <a:cs typeface="Calibri" panose="020F0502020204030204"/>
              </a:rPr>
              <a:t>48 hours off for Sickness and Diarrhea. </a:t>
            </a:r>
          </a:p>
          <a:p>
            <a:pPr marL="457200" indent="-457200"/>
            <a:r>
              <a:rPr lang="en-US" dirty="0">
                <a:solidFill>
                  <a:srgbClr val="FFFF00"/>
                </a:solidFill>
                <a:cs typeface="Calibri" panose="020F0502020204030204"/>
              </a:rPr>
              <a:t>Covid follow government guidelines – currently 3 days off school and until no longer unwell / with a temperature.</a:t>
            </a:r>
          </a:p>
        </p:txBody>
      </p:sp>
    </p:spTree>
    <p:extLst>
      <p:ext uri="{BB962C8B-B14F-4D97-AF65-F5344CB8AC3E}">
        <p14:creationId xmlns:p14="http://schemas.microsoft.com/office/powerpoint/2010/main" val="2161992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p:txBody>
          <a:bodyPr/>
          <a:lstStyle/>
          <a:p>
            <a:r>
              <a:rPr lang="en-US">
                <a:solidFill>
                  <a:srgbClr val="FFFF00"/>
                </a:solidFill>
                <a:cs typeface="Calibri Light"/>
              </a:rPr>
              <a:t>Communication</a:t>
            </a: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p:txBody>
          <a:bodyPr vert="horz" lIns="91440" tIns="45720" rIns="91440" bIns="45720" rtlCol="0" anchor="t">
            <a:normAutofit fontScale="85000" lnSpcReduction="20000"/>
          </a:bodyPr>
          <a:lstStyle/>
          <a:p>
            <a:pPr marL="457200" indent="-457200"/>
            <a:r>
              <a:rPr lang="en-US" dirty="0">
                <a:solidFill>
                  <a:srgbClr val="FFFF00"/>
                </a:solidFill>
                <a:cs typeface="Calibri" panose="020F0502020204030204"/>
              </a:rPr>
              <a:t>If you need to make the class teacher aware of anything in the morning, please send a note with your child or make contact via the school office - email / phone.</a:t>
            </a:r>
            <a:endParaRPr lang="en-US" dirty="0">
              <a:solidFill>
                <a:srgbClr val="FFFF00"/>
              </a:solidFill>
              <a:ea typeface="Calibri" panose="020F0502020204030204"/>
              <a:cs typeface="Calibri" panose="020F0502020204030204"/>
            </a:endParaRPr>
          </a:p>
          <a:p>
            <a:pPr marL="457200" indent="-457200"/>
            <a:r>
              <a:rPr lang="en-US" dirty="0">
                <a:solidFill>
                  <a:srgbClr val="FFFF00"/>
                </a:solidFill>
                <a:cs typeface="Calibri" panose="020F0502020204030204"/>
              </a:rPr>
              <a:t>Any questions / queries or worries, please contact the class teacher first via the school office email - stmarysoffice@stmarys-maidenhead.org.uk</a:t>
            </a:r>
          </a:p>
          <a:p>
            <a:pPr marL="457200" indent="-457200"/>
            <a:r>
              <a:rPr lang="en-US" dirty="0">
                <a:solidFill>
                  <a:srgbClr val="FFFF00"/>
                </a:solidFill>
                <a:cs typeface="Calibri" panose="020F0502020204030204"/>
              </a:rPr>
              <a:t>Keep an eye on Teams and emails – we will use these to contact you with any important updates</a:t>
            </a:r>
          </a:p>
          <a:p>
            <a:pPr marL="457200" indent="-457200"/>
            <a:r>
              <a:rPr lang="en-US" dirty="0">
                <a:solidFill>
                  <a:srgbClr val="FFFF00"/>
                </a:solidFill>
                <a:cs typeface="Calibri" panose="020F0502020204030204"/>
              </a:rPr>
              <a:t>First person to speak with is your class teacher, then </a:t>
            </a:r>
            <a:r>
              <a:rPr lang="en-US" dirty="0" err="1">
                <a:solidFill>
                  <a:srgbClr val="FFFF00"/>
                </a:solidFill>
                <a:cs typeface="Calibri" panose="020F0502020204030204"/>
              </a:rPr>
              <a:t>Mrs</a:t>
            </a:r>
            <a:r>
              <a:rPr lang="en-US" dirty="0">
                <a:solidFill>
                  <a:srgbClr val="FFFF00"/>
                </a:solidFill>
                <a:cs typeface="Calibri" panose="020F0502020204030204"/>
              </a:rPr>
              <a:t> Conroy (Phase Lead)</a:t>
            </a:r>
            <a:endParaRPr lang="en-US" dirty="0">
              <a:solidFill>
                <a:srgbClr val="FFFF00"/>
              </a:solidFill>
              <a:ea typeface="Calibri" panose="020F0502020204030204"/>
              <a:cs typeface="Calibri" panose="020F0502020204030204"/>
            </a:endParaRPr>
          </a:p>
          <a:p>
            <a:pPr marL="457200" indent="-457200"/>
            <a:r>
              <a:rPr lang="en-US" dirty="0" err="1">
                <a:solidFill>
                  <a:srgbClr val="FFFF00"/>
                </a:solidFill>
                <a:cs typeface="Calibri" panose="020F0502020204030204"/>
              </a:rPr>
              <a:t>Mrs</a:t>
            </a:r>
            <a:r>
              <a:rPr lang="en-US" dirty="0">
                <a:solidFill>
                  <a:srgbClr val="FFFF00"/>
                </a:solidFill>
                <a:cs typeface="Calibri" panose="020F0502020204030204"/>
              </a:rPr>
              <a:t> White is our SENDCo (the best days to liaise with her are Tuesday and Wednesday)</a:t>
            </a:r>
            <a:endParaRPr lang="en-US" dirty="0">
              <a:solidFill>
                <a:srgbClr val="FFFF00"/>
              </a:solidFill>
              <a:ea typeface="Calibri"/>
              <a:cs typeface="Calibri" panose="020F0502020204030204"/>
            </a:endParaRPr>
          </a:p>
          <a:p>
            <a:pPr marL="457200" indent="-457200"/>
            <a:r>
              <a:rPr lang="en-US" dirty="0">
                <a:solidFill>
                  <a:srgbClr val="FFFF00"/>
                </a:solidFill>
                <a:cs typeface="Calibri" panose="020F0502020204030204"/>
              </a:rPr>
              <a:t>Safeguarding concerns, please contact </a:t>
            </a:r>
            <a:r>
              <a:rPr lang="en-US" dirty="0" err="1">
                <a:solidFill>
                  <a:srgbClr val="FFFF00"/>
                </a:solidFill>
                <a:cs typeface="Calibri" panose="020F0502020204030204"/>
              </a:rPr>
              <a:t>Mrs</a:t>
            </a:r>
            <a:r>
              <a:rPr lang="en-US" dirty="0">
                <a:solidFill>
                  <a:srgbClr val="FFFF00"/>
                </a:solidFill>
                <a:cs typeface="Calibri" panose="020F0502020204030204"/>
              </a:rPr>
              <a:t> Akehurst or Deputy Safeguarding: </a:t>
            </a:r>
            <a:r>
              <a:rPr lang="en-US" dirty="0" err="1">
                <a:solidFill>
                  <a:srgbClr val="FFFF00"/>
                </a:solidFill>
                <a:cs typeface="Calibri" panose="020F0502020204030204"/>
              </a:rPr>
              <a:t>Mrs</a:t>
            </a:r>
            <a:r>
              <a:rPr lang="en-US" dirty="0">
                <a:solidFill>
                  <a:srgbClr val="FFFF00"/>
                </a:solidFill>
                <a:cs typeface="Calibri" panose="020F0502020204030204"/>
              </a:rPr>
              <a:t> Brown, </a:t>
            </a:r>
            <a:r>
              <a:rPr lang="en-US" dirty="0" err="1">
                <a:solidFill>
                  <a:srgbClr val="FFFF00"/>
                </a:solidFill>
                <a:cs typeface="Calibri" panose="020F0502020204030204"/>
              </a:rPr>
              <a:t>Mrs</a:t>
            </a:r>
            <a:r>
              <a:rPr lang="en-US" dirty="0">
                <a:solidFill>
                  <a:srgbClr val="FFFF00"/>
                </a:solidFill>
                <a:cs typeface="Calibri" panose="020F0502020204030204"/>
              </a:rPr>
              <a:t> Conroy or Miss Florez</a:t>
            </a:r>
          </a:p>
          <a:p>
            <a:pPr marL="0" indent="0">
              <a:buNone/>
            </a:pPr>
            <a:endParaRPr lang="en-US" dirty="0">
              <a:solidFill>
                <a:srgbClr val="FFFF00"/>
              </a:solidFill>
              <a:cs typeface="Calibri" panose="020F0502020204030204"/>
            </a:endParaRPr>
          </a:p>
        </p:txBody>
      </p:sp>
    </p:spTree>
    <p:extLst>
      <p:ext uri="{BB962C8B-B14F-4D97-AF65-F5344CB8AC3E}">
        <p14:creationId xmlns:p14="http://schemas.microsoft.com/office/powerpoint/2010/main" val="2042580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67FF3-ECEA-9305-874F-5C330D9F6AB9}"/>
              </a:ext>
            </a:extLst>
          </p:cNvPr>
          <p:cNvSpPr>
            <a:spLocks noGrp="1"/>
          </p:cNvSpPr>
          <p:nvPr>
            <p:ph type="title"/>
          </p:nvPr>
        </p:nvSpPr>
        <p:spPr/>
        <p:txBody>
          <a:bodyPr/>
          <a:lstStyle/>
          <a:p>
            <a:r>
              <a:rPr lang="en-US">
                <a:solidFill>
                  <a:srgbClr val="FFFF00"/>
                </a:solidFill>
                <a:ea typeface="Calibri Light"/>
                <a:cs typeface="Calibri Light"/>
              </a:rPr>
              <a:t>Parent helpers</a:t>
            </a:r>
          </a:p>
        </p:txBody>
      </p:sp>
      <p:sp>
        <p:nvSpPr>
          <p:cNvPr id="3" name="Content Placeholder 2">
            <a:extLst>
              <a:ext uri="{FF2B5EF4-FFF2-40B4-BE49-F238E27FC236}">
                <a16:creationId xmlns:a16="http://schemas.microsoft.com/office/drawing/2014/main" id="{BB213866-DFE5-B0D5-5572-9B1746EC742D}"/>
              </a:ext>
            </a:extLst>
          </p:cNvPr>
          <p:cNvSpPr>
            <a:spLocks noGrp="1"/>
          </p:cNvSpPr>
          <p:nvPr>
            <p:ph idx="1"/>
          </p:nvPr>
        </p:nvSpPr>
        <p:spPr/>
        <p:txBody>
          <a:bodyPr vert="horz" lIns="91440" tIns="45720" rIns="91440" bIns="45720" rtlCol="0" anchor="t">
            <a:normAutofit/>
          </a:bodyPr>
          <a:lstStyle/>
          <a:p>
            <a:pPr marL="0" indent="0">
              <a:buNone/>
            </a:pPr>
            <a:r>
              <a:rPr lang="en-US" dirty="0">
                <a:solidFill>
                  <a:srgbClr val="FFFF00"/>
                </a:solidFill>
                <a:ea typeface="Calibri"/>
                <a:cs typeface="Calibri" panose="020F0502020204030204"/>
              </a:rPr>
              <a:t>Reading volunteers! </a:t>
            </a:r>
          </a:p>
          <a:p>
            <a:pPr marL="0" indent="0">
              <a:buNone/>
            </a:pPr>
            <a:r>
              <a:rPr lang="en-US" dirty="0">
                <a:solidFill>
                  <a:srgbClr val="FFFF00"/>
                </a:solidFill>
                <a:ea typeface="Calibri"/>
                <a:cs typeface="Calibri" panose="020F0502020204030204"/>
              </a:rPr>
              <a:t>(DBS is required)</a:t>
            </a:r>
          </a:p>
          <a:p>
            <a:pPr marL="0" indent="0">
              <a:buNone/>
            </a:pPr>
            <a:endParaRPr lang="en-US" dirty="0">
              <a:solidFill>
                <a:srgbClr val="FFFF00"/>
              </a:solidFill>
              <a:ea typeface="Calibri"/>
              <a:cs typeface="Calibri" panose="020F0502020204030204"/>
            </a:endParaRPr>
          </a:p>
          <a:p>
            <a:pPr marL="0" indent="0">
              <a:buNone/>
            </a:pPr>
            <a:r>
              <a:rPr lang="en-US" dirty="0">
                <a:solidFill>
                  <a:srgbClr val="FFFF00"/>
                </a:solidFill>
                <a:ea typeface="Calibri"/>
                <a:cs typeface="Calibri" panose="020F0502020204030204"/>
              </a:rPr>
              <a:t>Class </a:t>
            </a:r>
            <a:r>
              <a:rPr lang="en-US" dirty="0" err="1">
                <a:solidFill>
                  <a:srgbClr val="FFFF00"/>
                </a:solidFill>
                <a:ea typeface="Calibri"/>
                <a:cs typeface="Calibri" panose="020F0502020204030204"/>
              </a:rPr>
              <a:t>Whatsapp</a:t>
            </a:r>
            <a:r>
              <a:rPr lang="en-US" dirty="0">
                <a:solidFill>
                  <a:srgbClr val="FFFF00"/>
                </a:solidFill>
                <a:ea typeface="Calibri"/>
                <a:cs typeface="Calibri" panose="020F0502020204030204"/>
              </a:rPr>
              <a:t> – sign up at the end of the session if you wish.  </a:t>
            </a:r>
          </a:p>
          <a:p>
            <a:pPr marL="0" indent="0">
              <a:buNone/>
            </a:pPr>
            <a:endParaRPr lang="en-US" dirty="0">
              <a:solidFill>
                <a:srgbClr val="FFFF00"/>
              </a:solidFill>
              <a:ea typeface="Calibri"/>
              <a:cs typeface="Calibri" panose="020F0502020204030204"/>
            </a:endParaRPr>
          </a:p>
          <a:p>
            <a:pPr marL="0" indent="0">
              <a:buNone/>
            </a:pPr>
            <a:r>
              <a:rPr lang="en-US" dirty="0">
                <a:solidFill>
                  <a:srgbClr val="FFFF00"/>
                </a:solidFill>
                <a:ea typeface="Calibri"/>
                <a:cs typeface="Calibri" panose="020F0502020204030204"/>
              </a:rPr>
              <a:t>Please let us know at the end of this meeting if you are interested or email the school office asap.</a:t>
            </a:r>
          </a:p>
          <a:p>
            <a:pPr marL="0" indent="0">
              <a:buNone/>
            </a:pPr>
            <a:endParaRPr lang="en-US" dirty="0">
              <a:solidFill>
                <a:srgbClr val="FFFF00"/>
              </a:solidFill>
              <a:ea typeface="Calibri"/>
              <a:cs typeface="Calibri" panose="020F0502020204030204"/>
            </a:endParaRPr>
          </a:p>
          <a:p>
            <a:pPr marL="0" indent="0">
              <a:buNone/>
            </a:pPr>
            <a:endParaRPr lang="en-US" dirty="0">
              <a:solidFill>
                <a:srgbClr val="FFFF00"/>
              </a:solidFill>
              <a:ea typeface="Calibri"/>
              <a:cs typeface="Calibri" panose="020F0502020204030204"/>
            </a:endParaRPr>
          </a:p>
        </p:txBody>
      </p:sp>
    </p:spTree>
    <p:extLst>
      <p:ext uri="{BB962C8B-B14F-4D97-AF65-F5344CB8AC3E}">
        <p14:creationId xmlns:p14="http://schemas.microsoft.com/office/powerpoint/2010/main" val="7710663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650</Words>
  <Application>Microsoft Office PowerPoint</Application>
  <PresentationFormat>Widescreen</PresentationFormat>
  <Paragraphs>76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Aptos Display</vt:lpstr>
      <vt:lpstr>Arial</vt:lpstr>
      <vt:lpstr>Calibri</vt:lpstr>
      <vt:lpstr>Calibri Light</vt:lpstr>
      <vt:lpstr>Dreaming Outloud Pro</vt:lpstr>
      <vt:lpstr>Office Theme</vt:lpstr>
      <vt:lpstr>Part 2</vt:lpstr>
      <vt:lpstr>School Website</vt:lpstr>
      <vt:lpstr>Homework: Assigned on Microsoft Teams (Please load TEAMS onto devices and sign in using email eg billy.jones@stmarys-maidenhead.org.uk  with password) </vt:lpstr>
      <vt:lpstr>Reading at Home - Expectations</vt:lpstr>
      <vt:lpstr>PowerPoint Presentation</vt:lpstr>
      <vt:lpstr>PowerPoint Presentation</vt:lpstr>
      <vt:lpstr>School Trips</vt:lpstr>
      <vt:lpstr>Social media</vt:lpstr>
      <vt:lpstr>Medical Information</vt:lpstr>
      <vt:lpstr>Communication</vt:lpstr>
      <vt:lpstr>Parent helpers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Becky Conroy</dc:creator>
  <cp:lastModifiedBy>Becky Conroy</cp:lastModifiedBy>
  <cp:revision>1</cp:revision>
  <dcterms:created xsi:type="dcterms:W3CDTF">2024-09-19T13:13:18Z</dcterms:created>
  <dcterms:modified xsi:type="dcterms:W3CDTF">2024-09-19T13:15:44Z</dcterms:modified>
</cp:coreProperties>
</file>