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9" r:id="rId3"/>
    <p:sldId id="261" r:id="rId4"/>
    <p:sldId id="287" r:id="rId5"/>
    <p:sldId id="289" r:id="rId6"/>
    <p:sldId id="294" r:id="rId7"/>
    <p:sldId id="291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C0001"/>
    <a:srgbClr val="CC66FF"/>
    <a:srgbClr val="DE3255"/>
    <a:srgbClr val="B900FA"/>
    <a:srgbClr val="00ACC4"/>
    <a:srgbClr val="CC99FF"/>
    <a:srgbClr val="550A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5AA810-664E-4C68-8BCA-D89FB25E8D5E}" v="13" dt="2023-04-19T21:28:35.4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0886" autoAdjust="0"/>
  </p:normalViewPr>
  <p:slideViewPr>
    <p:cSldViewPr snapToGrid="0">
      <p:cViewPr varScale="1">
        <p:scale>
          <a:sx n="78" d="100"/>
          <a:sy n="78" d="100"/>
        </p:scale>
        <p:origin x="103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508DEA-3852-4C1D-A197-7F7D038E53E2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965FE2-C465-4C34-96A6-80B5AA62B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1219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D0800-D651-402E-AB0F-34F084003008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40B086-DA66-48BB-AD5F-BE82801568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180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40B086-DA66-48BB-AD5F-BE828015689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010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40B086-DA66-48BB-AD5F-BE828015689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0298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040B086-DA66-48BB-AD5F-BE828015689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453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647" y="3078983"/>
            <a:ext cx="8976463" cy="538587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2220180"/>
            <a:ext cx="9144000" cy="522287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Include your school logo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51" y="5603019"/>
            <a:ext cx="2061713" cy="94541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524000" y="1086078"/>
            <a:ext cx="9144000" cy="1223963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en-US" b="1" dirty="0"/>
              <a:t>Welcome to </a:t>
            </a:r>
            <a:r>
              <a:rPr lang="en-US" b="1" dirty="0">
                <a:solidFill>
                  <a:srgbClr val="DE3255"/>
                </a:solidFill>
              </a:rPr>
              <a:t>[name of PTA]</a:t>
            </a:r>
            <a:endParaRPr lang="en-GB" b="1" dirty="0">
              <a:solidFill>
                <a:srgbClr val="DE32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832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340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46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552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694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34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40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197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046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258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1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6AAD3-0501-47DC-A25B-59644F1D8A76}" type="datetimeFigureOut">
              <a:rPr lang="en-GB" smtClean="0"/>
              <a:t>19/06/2024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119C7-52C2-4F19-AB8F-58809AF4A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1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5.jpe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sv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6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jpeg"/><Relationship Id="rId3" Type="http://schemas.openxmlformats.org/officeDocument/2006/relationships/image" Target="../media/image15.png"/><Relationship Id="rId7" Type="http://schemas.openxmlformats.org/officeDocument/2006/relationships/image" Target="../media/image6.jpe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20.png"/><Relationship Id="rId5" Type="http://schemas.openxmlformats.org/officeDocument/2006/relationships/image" Target="../media/image16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microsoft.com/office/2007/relationships/hdphoto" Target="../media/hdphoto1.wdp"/><Relationship Id="rId9" Type="http://schemas.openxmlformats.org/officeDocument/2006/relationships/image" Target="../media/image18.png"/><Relationship Id="rId1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86078"/>
            <a:ext cx="9144000" cy="12239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  <a:latin typeface="Kristen ITC" panose="03050502040202030202" pitchFamily="66" charset="0"/>
              </a:rPr>
              <a:t>Welcome to Friends of St Mary’s </a:t>
            </a:r>
            <a:r>
              <a:rPr lang="en-US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(FOSM)</a:t>
            </a:r>
            <a:endParaRPr lang="en-GB" b="1" dirty="0">
              <a:solidFill>
                <a:schemeClr val="accent4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9B50740-877B-15C1-8010-66EB6DA1E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4161183" y="2469067"/>
            <a:ext cx="3339548" cy="255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749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"/>
          <a:stretch/>
        </p:blipFill>
        <p:spPr>
          <a:xfrm>
            <a:off x="-2019300" y="4615658"/>
            <a:ext cx="8191500" cy="30725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813" y="578964"/>
            <a:ext cx="10515600" cy="1069975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0070C0"/>
                </a:solidFill>
                <a:latin typeface="Kristen ITC" panose="03050502040202030202" pitchFamily="66" charset="0"/>
              </a:rPr>
              <a:t>Welcome to your PTFA</a:t>
            </a:r>
            <a:endParaRPr lang="en-GB" sz="4000" dirty="0">
              <a:solidFill>
                <a:srgbClr val="0070C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402" y="1709561"/>
            <a:ext cx="11353195" cy="3343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rgbClr val="0070C0"/>
                </a:solidFill>
                <a:latin typeface="Kristen ITC" panose="03050502040202030202" pitchFamily="66" charset="0"/>
              </a:rPr>
              <a:t>What is the PTFA? </a:t>
            </a:r>
          </a:p>
          <a:p>
            <a:pPr marL="0" indent="0">
              <a:buNone/>
            </a:pPr>
            <a:r>
              <a:rPr lang="en-GB" sz="2400" dirty="0"/>
              <a:t>The Parents, Teachers &amp; Friends Association</a:t>
            </a:r>
            <a:r>
              <a:rPr lang="en-GB" sz="2400" i="1" dirty="0">
                <a:solidFill>
                  <a:srgbClr val="DE3255"/>
                </a:solidFill>
              </a:rPr>
              <a:t> </a:t>
            </a:r>
            <a:r>
              <a:rPr lang="en-GB" sz="2400" dirty="0"/>
              <a:t>is an open community of parent </a:t>
            </a:r>
            <a:r>
              <a:rPr lang="en-GB" sz="2400" dirty="0">
                <a:solidFill>
                  <a:srgbClr val="FFC000"/>
                </a:solidFill>
                <a:latin typeface="Kristen ITC" panose="03050502040202030202" pitchFamily="66" charset="0"/>
              </a:rPr>
              <a:t>volunteers</a:t>
            </a:r>
            <a:r>
              <a:rPr lang="en-GB" sz="2400" dirty="0"/>
              <a:t> working alongside the school, teachers and other “friends” to benefit the school and ensure the best educational experience for all its pupils. We are a small charity that is governed independent from the school.</a:t>
            </a:r>
          </a:p>
          <a:p>
            <a:pPr marL="0" indent="0">
              <a:buNone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All parents and carers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at St Mary’s Catholic Primary school are automatically a member now that your child has enrolled in the school. It’s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your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association.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574" y="747662"/>
            <a:ext cx="1269314" cy="582056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49DCA52-6E60-749E-A2A7-3F3E655405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10448888" y="267971"/>
            <a:ext cx="1476220" cy="11305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459FDAF-D5F7-D394-056A-F2A08B2CE6F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897" t="17044" r="41102" b="19450"/>
          <a:stretch/>
        </p:blipFill>
        <p:spPr>
          <a:xfrm rot="10800000">
            <a:off x="10651385" y="3691321"/>
            <a:ext cx="1559469" cy="293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04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0" y="617064"/>
            <a:ext cx="10515600" cy="1036595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FFC000"/>
                </a:solidFill>
                <a:latin typeface="Kristen ITC" panose="03050502040202030202" pitchFamily="66" charset="0"/>
              </a:rPr>
              <a:t>How do we benefit the school?</a:t>
            </a:r>
            <a:endParaRPr lang="en-GB" sz="4000" dirty="0">
              <a:solidFill>
                <a:srgbClr val="FFC000"/>
              </a:solidFill>
              <a:latin typeface="Kristen ITC" panose="03050502040202030202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5000" y="1583440"/>
            <a:ext cx="10903408" cy="435133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2400" dirty="0"/>
              <a:t>Parents and care givers have a big impact on how well their kids do at school. Taking an active role in FOSM is one of the ways you can make a difference and get involved.</a:t>
            </a:r>
          </a:p>
          <a:p>
            <a:pPr marL="0" lvl="0" indent="0">
              <a:buNone/>
            </a:pPr>
            <a:endParaRPr lang="en-GB" sz="2400" dirty="0"/>
          </a:p>
          <a:p>
            <a:pPr marL="0" lvl="0" indent="0">
              <a:buNone/>
            </a:pPr>
            <a:r>
              <a:rPr lang="en-GB" sz="2400" dirty="0"/>
              <a:t> </a:t>
            </a:r>
            <a:r>
              <a:rPr lang="en-GB" sz="2400" dirty="0">
                <a:solidFill>
                  <a:srgbClr val="FFC000"/>
                </a:solidFill>
                <a:latin typeface="Kristen ITC" panose="03050502040202030202" pitchFamily="66" charset="0"/>
              </a:rPr>
              <a:t>Through FOSM we: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400" dirty="0"/>
              <a:t>      </a:t>
            </a:r>
            <a:r>
              <a:rPr lang="en-GB" sz="2400" dirty="0">
                <a:solidFill>
                  <a:srgbClr val="0070C0"/>
                </a:solidFill>
                <a:latin typeface="Kristen ITC" panose="03050502040202030202" pitchFamily="66" charset="0"/>
              </a:rPr>
              <a:t>Raise money </a:t>
            </a:r>
            <a:r>
              <a:rPr lang="en-GB" sz="2400" dirty="0"/>
              <a:t>to fund school initiatives through charity activities and events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400" dirty="0"/>
              <a:t>      Provide a </a:t>
            </a:r>
            <a:r>
              <a:rPr lang="en-GB" sz="2400" dirty="0">
                <a:solidFill>
                  <a:srgbClr val="0070C0"/>
                </a:solidFill>
                <a:latin typeface="Kristen ITC" panose="03050502040202030202" pitchFamily="66" charset="0"/>
              </a:rPr>
              <a:t>social support network </a:t>
            </a:r>
            <a:r>
              <a:rPr lang="en-GB" sz="2400" dirty="0"/>
              <a:t>for parents and carers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GB" sz="2400" dirty="0"/>
              <a:t>      Offer volunteering opportunities so you can </a:t>
            </a:r>
            <a:r>
              <a:rPr lang="en-GB" sz="2400" dirty="0">
                <a:solidFill>
                  <a:srgbClr val="0070C0"/>
                </a:solidFill>
                <a:latin typeface="Kristen ITC" panose="03050502040202030202" pitchFamily="66" charset="0"/>
              </a:rPr>
              <a:t>support your child’s </a:t>
            </a:r>
            <a:r>
              <a:rPr lang="en-GB" sz="2400" dirty="0"/>
              <a:t>learning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"/>
          <a:stretch/>
        </p:blipFill>
        <p:spPr>
          <a:xfrm>
            <a:off x="-2019300" y="4615658"/>
            <a:ext cx="8191500" cy="30725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89AE0D-4B68-62A2-F4DF-232A9B8D46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574" y="747662"/>
            <a:ext cx="1269314" cy="582056"/>
          </a:xfrm>
          <a:prstGeom prst="rect">
            <a:avLst/>
          </a:prstGeom>
        </p:spPr>
      </p:pic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DB12E889-3E5B-0AE6-ADF1-92C61474A3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10448888" y="267971"/>
            <a:ext cx="1476220" cy="113059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24B07646-08AA-31A3-C93B-12831CBA73D7}"/>
              </a:ext>
            </a:extLst>
          </p:cNvPr>
          <p:cNvGrpSpPr/>
          <p:nvPr/>
        </p:nvGrpSpPr>
        <p:grpSpPr>
          <a:xfrm>
            <a:off x="452590" y="3334802"/>
            <a:ext cx="576000" cy="576000"/>
            <a:chOff x="101326" y="2388427"/>
            <a:chExt cx="576000" cy="5760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6BE2159-4E44-D00A-7D21-A0711579F1A5}"/>
                </a:ext>
              </a:extLst>
            </p:cNvPr>
            <p:cNvSpPr/>
            <p:nvPr/>
          </p:nvSpPr>
          <p:spPr>
            <a:xfrm>
              <a:off x="101326" y="2388427"/>
              <a:ext cx="576000" cy="576000"/>
            </a:xfrm>
            <a:prstGeom prst="ellipse">
              <a:avLst/>
            </a:prstGeom>
            <a:solidFill>
              <a:srgbClr val="CC99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Graphic 7" descr="Piggy Bank">
              <a:extLst>
                <a:ext uri="{FF2B5EF4-FFF2-40B4-BE49-F238E27FC236}">
                  <a16:creationId xmlns:a16="http://schemas.microsoft.com/office/drawing/2014/main" id="{F2212FC7-DECA-8D63-B079-721CB594D54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51689" y="2401495"/>
              <a:ext cx="525637" cy="525637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5C26818-C86D-8D88-4798-A959A510B79B}"/>
              </a:ext>
            </a:extLst>
          </p:cNvPr>
          <p:cNvGrpSpPr/>
          <p:nvPr/>
        </p:nvGrpSpPr>
        <p:grpSpPr>
          <a:xfrm>
            <a:off x="452590" y="4039070"/>
            <a:ext cx="576000" cy="576000"/>
            <a:chOff x="254208" y="3070199"/>
            <a:chExt cx="576000" cy="576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A853EC-01E0-83A1-52C3-03D4FAA34D34}"/>
                </a:ext>
              </a:extLst>
            </p:cNvPr>
            <p:cNvSpPr/>
            <p:nvPr/>
          </p:nvSpPr>
          <p:spPr>
            <a:xfrm>
              <a:off x="254208" y="3070199"/>
              <a:ext cx="576000" cy="576000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Graphic 13" descr="Open hand with plant">
              <a:extLst>
                <a:ext uri="{FF2B5EF4-FFF2-40B4-BE49-F238E27FC236}">
                  <a16:creationId xmlns:a16="http://schemas.microsoft.com/office/drawing/2014/main" id="{4E5DE091-D05E-5749-BABF-98015DDE8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81023" y="3099679"/>
              <a:ext cx="512310" cy="512310"/>
            </a:xfrm>
            <a:prstGeom prst="rect">
              <a:avLst/>
            </a:prstGeom>
          </p:spPr>
        </p:pic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8D8A267-F1EF-B925-0686-59520B2C71DF}"/>
              </a:ext>
            </a:extLst>
          </p:cNvPr>
          <p:cNvGrpSpPr/>
          <p:nvPr/>
        </p:nvGrpSpPr>
        <p:grpSpPr>
          <a:xfrm>
            <a:off x="452590" y="4743337"/>
            <a:ext cx="576000" cy="576000"/>
            <a:chOff x="389326" y="4338062"/>
            <a:chExt cx="576000" cy="576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71CD0FB-D4DC-D5E0-774C-9F1EB15E0F6C}"/>
                </a:ext>
              </a:extLst>
            </p:cNvPr>
            <p:cNvSpPr/>
            <p:nvPr/>
          </p:nvSpPr>
          <p:spPr>
            <a:xfrm>
              <a:off x="389326" y="4338062"/>
              <a:ext cx="576000" cy="5760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Graphic 9" descr="Cheers">
              <a:extLst>
                <a:ext uri="{FF2B5EF4-FFF2-40B4-BE49-F238E27FC236}">
                  <a16:creationId xmlns:a16="http://schemas.microsoft.com/office/drawing/2014/main" id="{27948C48-0CC6-644D-74C0-E88ACB59F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49787" y="4412830"/>
              <a:ext cx="445317" cy="445317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755118C8-EC11-A68D-1A1D-811991C0559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574" t="16881" r="38245" b="4769"/>
          <a:stretch/>
        </p:blipFill>
        <p:spPr>
          <a:xfrm flipH="1">
            <a:off x="10181496" y="2863225"/>
            <a:ext cx="2010504" cy="399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757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09252EF-4FAE-C60E-22DC-039A5C525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15" b="29815" l="40625" r="68958">
                        <a14:foregroundMark x1="45677" y1="13056" x2="45677" y2="13056"/>
                        <a14:foregroundMark x1="43333" y1="18519" x2="43333" y2="18519"/>
                        <a14:foregroundMark x1="41302" y1="17407" x2="41302" y2="17407"/>
                        <a14:foregroundMark x1="41667" y1="19815" x2="41667" y2="19815"/>
                        <a14:foregroundMark x1="43542" y1="26759" x2="43542" y2="26759"/>
                        <a14:foregroundMark x1="43542" y1="26111" x2="43542" y2="26111"/>
                        <a14:foregroundMark x1="44531" y1="25463" x2="44531" y2="25463"/>
                        <a14:foregroundMark x1="44635" y1="24815" x2="44635" y2="24815"/>
                        <a14:foregroundMark x1="44635" y1="24815" x2="44635" y2="24815"/>
                        <a14:foregroundMark x1="40833" y1="27593" x2="40833" y2="27593"/>
                        <a14:foregroundMark x1="40938" y1="27963" x2="40938" y2="27963"/>
                        <a14:foregroundMark x1="40938" y1="27963" x2="40938" y2="27963"/>
                        <a14:foregroundMark x1="43542" y1="27963" x2="43542" y2="27963"/>
                        <a14:foregroundMark x1="43542" y1="27963" x2="43542" y2="27963"/>
                        <a14:foregroundMark x1="42969" y1="29907" x2="42969" y2="29907"/>
                        <a14:foregroundMark x1="42969" y1="29907" x2="42969" y2="29907"/>
                        <a14:foregroundMark x1="44635" y1="14259" x2="44635" y2="14259"/>
                        <a14:foregroundMark x1="44635" y1="14259" x2="44635" y2="14259"/>
                        <a14:foregroundMark x1="56146" y1="21296" x2="56146" y2="21296"/>
                        <a14:foregroundMark x1="56146" y1="21296" x2="56146" y2="21296"/>
                        <a14:foregroundMark x1="56875" y1="18333" x2="56875" y2="18333"/>
                        <a14:foregroundMark x1="56875" y1="18333" x2="56875" y2="18333"/>
                        <a14:foregroundMark x1="59115" y1="14537" x2="59115" y2="14537"/>
                        <a14:foregroundMark x1="59115" y1="14537" x2="59115" y2="14537"/>
                        <a14:foregroundMark x1="60313" y1="19537" x2="60313" y2="19537"/>
                        <a14:foregroundMark x1="60313" y1="19537" x2="60313" y2="19537"/>
                        <a14:foregroundMark x1="56875" y1="25648" x2="56875" y2="25648"/>
                        <a14:foregroundMark x1="56875" y1="25648" x2="56875" y2="25648"/>
                        <a14:foregroundMark x1="54583" y1="19352" x2="54583" y2="19352"/>
                        <a14:foregroundMark x1="54583" y1="19352" x2="54583" y2="19352"/>
                        <a14:foregroundMark x1="50938" y1="28241" x2="50938" y2="28241"/>
                        <a14:foregroundMark x1="51042" y1="28241" x2="51042" y2="28241"/>
                        <a14:foregroundMark x1="57813" y1="26111" x2="57813" y2="26111"/>
                        <a14:foregroundMark x1="57813" y1="26111" x2="57813" y2="26111"/>
                        <a14:foregroundMark x1="56615" y1="26296" x2="56615" y2="26296"/>
                        <a14:foregroundMark x1="56615" y1="26296" x2="56615" y2="26296"/>
                        <a14:foregroundMark x1="42135" y1="17870" x2="42135" y2="17870"/>
                        <a14:foregroundMark x1="42135" y1="17870" x2="42135" y2="17870"/>
                        <a14:foregroundMark x1="62813" y1="15093" x2="62813" y2="15093"/>
                        <a14:foregroundMark x1="62813" y1="15093" x2="62813" y2="15093"/>
                        <a14:foregroundMark x1="63177" y1="13056" x2="63177" y2="13056"/>
                        <a14:foregroundMark x1="63177" y1="13056" x2="63177" y2="13056"/>
                        <a14:foregroundMark x1="58750" y1="14722" x2="58750" y2="14722"/>
                        <a14:foregroundMark x1="58750" y1="14722" x2="58750" y2="14722"/>
                        <a14:foregroundMark x1="63750" y1="20000" x2="63750" y2="20000"/>
                        <a14:foregroundMark x1="63750" y1="20000" x2="63750" y2="20000"/>
                        <a14:foregroundMark x1="66719" y1="20000" x2="66719" y2="20000"/>
                        <a14:foregroundMark x1="66719" y1="20000" x2="66719" y2="20000"/>
                        <a14:foregroundMark x1="67083" y1="17037" x2="67083" y2="17037"/>
                        <a14:foregroundMark x1="67083" y1="17037" x2="67083" y2="17037"/>
                        <a14:foregroundMark x1="67083" y1="19167" x2="67083" y2="19167"/>
                        <a14:foregroundMark x1="68021" y1="19815" x2="68021" y2="19815"/>
                        <a14:foregroundMark x1="68021" y1="19815" x2="68021" y2="19815"/>
                        <a14:foregroundMark x1="65417" y1="26111" x2="65417" y2="26111"/>
                        <a14:foregroundMark x1="65417" y1="26111" x2="65417" y2="26111"/>
                        <a14:foregroundMark x1="67188" y1="26574" x2="67188" y2="26574"/>
                        <a14:foregroundMark x1="67188" y1="26574" x2="67188" y2="26574"/>
                        <a14:foregroundMark x1="67083" y1="28611" x2="67083" y2="28611"/>
                        <a14:foregroundMark x1="67083" y1="28611" x2="67083" y2="28611"/>
                        <a14:foregroundMark x1="59010" y1="18056" x2="59010" y2="18056"/>
                        <a14:foregroundMark x1="58073" y1="18056" x2="58073" y2="18056"/>
                        <a14:foregroundMark x1="64479" y1="14537" x2="64479" y2="14537"/>
                        <a14:foregroundMark x1="68958" y1="19537" x2="68958" y2="19537"/>
                        <a14:foregroundMark x1="68958" y1="19537" x2="68958" y2="19537"/>
                        <a14:foregroundMark x1="54375" y1="17685" x2="54375" y2="17685"/>
                        <a14:foregroundMark x1="54375" y1="17685" x2="54375" y2="17685"/>
                        <a14:foregroundMark x1="64583" y1="12130" x2="64583" y2="12130"/>
                        <a14:foregroundMark x1="64583" y1="12130" x2="64583" y2="12130"/>
                        <a14:foregroundMark x1="64323" y1="16204" x2="64323" y2="16204"/>
                        <a14:foregroundMark x1="64323" y1="16204" x2="64323" y2="16204"/>
                      </a14:backgroundRemoval>
                    </a14:imgEffect>
                  </a14:imgLayer>
                </a14:imgProps>
              </a:ext>
            </a:extLst>
          </a:blip>
          <a:srcRect l="39998" t="7652" r="30258" b="69805"/>
          <a:stretch/>
        </p:blipFill>
        <p:spPr>
          <a:xfrm>
            <a:off x="474927" y="1277077"/>
            <a:ext cx="2726157" cy="116216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0D7C3F1-91EE-2A44-F74E-30F1319B5F5E}"/>
              </a:ext>
            </a:extLst>
          </p:cNvPr>
          <p:cNvSpPr txBox="1"/>
          <p:nvPr/>
        </p:nvSpPr>
        <p:spPr>
          <a:xfrm>
            <a:off x="288576" y="2441349"/>
            <a:ext cx="37321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accent2"/>
                </a:solidFill>
                <a:latin typeface="Comic Sans MS" panose="030F0702030302020204" pitchFamily="66" charset="0"/>
              </a:rPr>
              <a:t>A library space for our children; </a:t>
            </a:r>
          </a:p>
          <a:p>
            <a:pPr algn="ctr"/>
            <a:r>
              <a:rPr lang="en-US" dirty="0">
                <a:solidFill>
                  <a:schemeClr val="accent5"/>
                </a:solidFill>
                <a:latin typeface="Comic Sans MS" panose="030F0702030302020204" pitchFamily="66" charset="0"/>
              </a:rPr>
              <a:t>Refurbishment &amp; new furniture </a:t>
            </a:r>
          </a:p>
          <a:p>
            <a:pPr algn="ctr"/>
            <a:r>
              <a:rPr lang="en-US" dirty="0">
                <a:solidFill>
                  <a:schemeClr val="accent5"/>
                </a:solidFill>
                <a:latin typeface="Comic Sans MS" panose="030F0702030302020204" pitchFamily="66" charset="0"/>
              </a:rPr>
              <a:t>alongside new books to support </a:t>
            </a:r>
          </a:p>
          <a:p>
            <a:pPr algn="ctr"/>
            <a:r>
              <a:rPr lang="en-US" dirty="0">
                <a:solidFill>
                  <a:schemeClr val="accent5"/>
                </a:solidFill>
                <a:latin typeface="Comic Sans MS" panose="030F0702030302020204" pitchFamily="66" charset="0"/>
              </a:rPr>
              <a:t>our Assisted Reader scheme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1865D7F-C37E-213F-F857-D49C4EBF487E}"/>
              </a:ext>
            </a:extLst>
          </p:cNvPr>
          <p:cNvGrpSpPr/>
          <p:nvPr/>
        </p:nvGrpSpPr>
        <p:grpSpPr>
          <a:xfrm>
            <a:off x="10196236" y="4210380"/>
            <a:ext cx="2050561" cy="2379649"/>
            <a:chOff x="8222917" y="1011065"/>
            <a:chExt cx="2485435" cy="237964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B4F2D75-77E2-3800-7B69-02253F53781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2166" t="34639" r="51070" b="30254"/>
            <a:stretch/>
          </p:blipFill>
          <p:spPr>
            <a:xfrm>
              <a:off x="8601228" y="1011065"/>
              <a:ext cx="1467787" cy="1456319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E6DF55C-13B1-A662-691B-88109CFB2373}"/>
                </a:ext>
              </a:extLst>
            </p:cNvPr>
            <p:cNvSpPr txBox="1"/>
            <p:nvPr/>
          </p:nvSpPr>
          <p:spPr>
            <a:xfrm>
              <a:off x="8222917" y="2467384"/>
              <a:ext cx="248543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00ACC4"/>
                  </a:solidFill>
                  <a:latin typeface="Comic Sans MS" panose="030F0702030302020204" pitchFamily="66" charset="0"/>
                </a:rPr>
                <a:t>Cases to protect </a:t>
              </a:r>
            </a:p>
            <a:p>
              <a:pPr algn="ctr"/>
              <a:r>
                <a:rPr lang="en-US" dirty="0">
                  <a:solidFill>
                    <a:srgbClr val="00ACC4"/>
                  </a:solidFill>
                  <a:latin typeface="Comic Sans MS" panose="030F0702030302020204" pitchFamily="66" charset="0"/>
                </a:rPr>
                <a:t>the school’s </a:t>
              </a:r>
            </a:p>
            <a:p>
              <a:pPr algn="ctr"/>
              <a:r>
                <a:rPr lang="en-US" dirty="0">
                  <a:solidFill>
                    <a:srgbClr val="00ACC4"/>
                  </a:solidFill>
                  <a:latin typeface="Comic Sans MS" panose="030F0702030302020204" pitchFamily="66" charset="0"/>
                </a:rPr>
                <a:t>new iPads</a:t>
              </a:r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9614E6C9-164D-13D3-8DD8-4B8FAEB18FD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941" t="72280" r="32605" b="5761"/>
          <a:stretch/>
        </p:blipFill>
        <p:spPr>
          <a:xfrm>
            <a:off x="3214450" y="1204853"/>
            <a:ext cx="1476220" cy="1108148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66892" y="404610"/>
            <a:ext cx="11224039" cy="133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0070C0"/>
                </a:solidFill>
                <a:latin typeface="Kristen ITC" panose="03050502040202030202" pitchFamily="66" charset="0"/>
              </a:rPr>
              <a:t>Friends Of St Mary’s have funded: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E14863-947E-E204-9768-B5D22F32E27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574" y="747662"/>
            <a:ext cx="1269314" cy="582056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8FA579B7-37D1-865A-4A5F-8B8953CEA51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10448888" y="267971"/>
            <a:ext cx="1476220" cy="1130597"/>
          </a:xfrm>
          <a:prstGeom prst="rect">
            <a:avLst/>
          </a:prstGeom>
        </p:spPr>
      </p:pic>
      <p:grpSp>
        <p:nvGrpSpPr>
          <p:cNvPr id="10240" name="Group 10239">
            <a:extLst>
              <a:ext uri="{FF2B5EF4-FFF2-40B4-BE49-F238E27FC236}">
                <a16:creationId xmlns:a16="http://schemas.microsoft.com/office/drawing/2014/main" id="{F1118A41-EFE7-D32C-609D-0B30D29B131B}"/>
              </a:ext>
            </a:extLst>
          </p:cNvPr>
          <p:cNvGrpSpPr/>
          <p:nvPr/>
        </p:nvGrpSpPr>
        <p:grpSpPr>
          <a:xfrm>
            <a:off x="1900692" y="4192657"/>
            <a:ext cx="3943707" cy="2524538"/>
            <a:chOff x="8513082" y="4120833"/>
            <a:chExt cx="3943707" cy="252453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BCB5708-BBEB-846A-74F7-CC319FADB96B}"/>
                </a:ext>
              </a:extLst>
            </p:cNvPr>
            <p:cNvSpPr txBox="1"/>
            <p:nvPr/>
          </p:nvSpPr>
          <p:spPr>
            <a:xfrm>
              <a:off x="8513082" y="5999040"/>
              <a:ext cx="394370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Supplies and materials so that our </a:t>
              </a:r>
            </a:p>
            <a:p>
              <a:pPr algn="ctr"/>
              <a:r>
                <a:rPr lang="en-US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children and Eco Garden can thrive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5BA2EBDB-D776-ABA7-C866-B7CAF0E389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37577" t="41489" r="33727" b="32697"/>
            <a:stretch/>
          </p:blipFill>
          <p:spPr>
            <a:xfrm>
              <a:off x="8548056" y="4120833"/>
              <a:ext cx="3498540" cy="1770335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C8FBD24B-511E-DC46-B78E-11A3AC88898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769" t="21567" r="35536" b="20393"/>
          <a:stretch/>
        </p:blipFill>
        <p:spPr>
          <a:xfrm>
            <a:off x="4095511" y="1458052"/>
            <a:ext cx="2612751" cy="2972594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3F013815-887B-4AF5-20C9-6B936C011235}"/>
              </a:ext>
            </a:extLst>
          </p:cNvPr>
          <p:cNvSpPr txBox="1"/>
          <p:nvPr/>
        </p:nvSpPr>
        <p:spPr>
          <a:xfrm>
            <a:off x="5598917" y="1801553"/>
            <a:ext cx="2749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DE3255"/>
                </a:solidFill>
                <a:latin typeface="Comic Sans MS" panose="030F0702030302020204" pitchFamily="66" charset="0"/>
              </a:rPr>
              <a:t>Author visits to inspire </a:t>
            </a:r>
          </a:p>
          <a:p>
            <a:r>
              <a:rPr lang="en-US" dirty="0">
                <a:solidFill>
                  <a:srgbClr val="DE3255"/>
                </a:solidFill>
                <a:latin typeface="Comic Sans MS" panose="030F0702030302020204" pitchFamily="66" charset="0"/>
              </a:rPr>
              <a:t>our children’s literacy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947251B-F677-A4DE-D1F6-7CEE8A41B1F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5700" t="19390" r="35816" b="24564"/>
          <a:stretch/>
        </p:blipFill>
        <p:spPr>
          <a:xfrm>
            <a:off x="10515197" y="1458052"/>
            <a:ext cx="1484033" cy="25311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36783E62-5753-4C65-2FCA-C1D8CF679B3E}"/>
              </a:ext>
            </a:extLst>
          </p:cNvPr>
          <p:cNvGrpSpPr/>
          <p:nvPr/>
        </p:nvGrpSpPr>
        <p:grpSpPr>
          <a:xfrm>
            <a:off x="8768115" y="1734850"/>
            <a:ext cx="1707519" cy="1937867"/>
            <a:chOff x="8822545" y="1974015"/>
            <a:chExt cx="1707519" cy="1937867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8CD371E-211A-CB0F-9F85-B36C725C008E}"/>
                </a:ext>
              </a:extLst>
            </p:cNvPr>
            <p:cNvSpPr txBox="1"/>
            <p:nvPr/>
          </p:nvSpPr>
          <p:spPr>
            <a:xfrm>
              <a:off x="8822545" y="2711553"/>
              <a:ext cx="1707519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dirty="0">
                  <a:solidFill>
                    <a:srgbClr val="92D050"/>
                  </a:solidFill>
                  <a:latin typeface="Comic Sans MS" panose="030F0702030302020204" pitchFamily="66" charset="0"/>
                </a:rPr>
                <a:t>Reptile </a:t>
              </a:r>
            </a:p>
            <a:p>
              <a:pPr algn="r"/>
              <a:r>
                <a:rPr lang="en-US" dirty="0">
                  <a:solidFill>
                    <a:srgbClr val="92D050"/>
                  </a:solidFill>
                  <a:latin typeface="Comic Sans MS" panose="030F0702030302020204" pitchFamily="66" charset="0"/>
                </a:rPr>
                <a:t>visits to </a:t>
              </a:r>
            </a:p>
            <a:p>
              <a:pPr algn="r"/>
              <a:r>
                <a:rPr lang="en-US" dirty="0">
                  <a:solidFill>
                    <a:srgbClr val="92D050"/>
                  </a:solidFill>
                  <a:latin typeface="Comic Sans MS" panose="030F0702030302020204" pitchFamily="66" charset="0"/>
                </a:rPr>
                <a:t>support </a:t>
              </a:r>
            </a:p>
            <a:p>
              <a:pPr algn="r"/>
              <a:r>
                <a:rPr lang="en-US" dirty="0">
                  <a:solidFill>
                    <a:srgbClr val="92D050"/>
                  </a:solidFill>
                  <a:latin typeface="Comic Sans MS" panose="030F0702030302020204" pitchFamily="66" charset="0"/>
                </a:rPr>
                <a:t>Science Week</a:t>
              </a:r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C84B5E7-4378-0E30-F44B-29B110019C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1474" t="50000" r="41510" b="24564"/>
            <a:stretch/>
          </p:blipFill>
          <p:spPr>
            <a:xfrm>
              <a:off x="8852855" y="1974015"/>
              <a:ext cx="1675410" cy="1408788"/>
            </a:xfrm>
            <a:prstGeom prst="rect">
              <a:avLst/>
            </a:prstGeom>
          </p:spPr>
        </p:pic>
      </p:grpSp>
      <p:pic>
        <p:nvPicPr>
          <p:cNvPr id="10242" name="Picture 2">
            <a:extLst>
              <a:ext uri="{FF2B5EF4-FFF2-40B4-BE49-F238E27FC236}">
                <a16:creationId xmlns:a16="http://schemas.microsoft.com/office/drawing/2014/main" id="{156A7723-7B0D-BFE2-470E-CB7EAA4C6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94" y="2530433"/>
            <a:ext cx="2469222" cy="1844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AB8DB04A-7EE8-A948-629A-F6F6D8439C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31" r="31818" b="17668"/>
          <a:stretch/>
        </p:blipFill>
        <p:spPr bwMode="auto">
          <a:xfrm>
            <a:off x="202603" y="4230393"/>
            <a:ext cx="1698089" cy="2454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>
            <a:extLst>
              <a:ext uri="{FF2B5EF4-FFF2-40B4-BE49-F238E27FC236}">
                <a16:creationId xmlns:a16="http://schemas.microsoft.com/office/drawing/2014/main" id="{14261FD2-9352-C5C9-BD8F-008BAFF75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933" y="4129911"/>
            <a:ext cx="1698089" cy="22641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1" name="TextBox 10240">
            <a:extLst>
              <a:ext uri="{FF2B5EF4-FFF2-40B4-BE49-F238E27FC236}">
                <a16:creationId xmlns:a16="http://schemas.microsoft.com/office/drawing/2014/main" id="{07F35861-C792-932B-62B3-F13C19196E74}"/>
              </a:ext>
            </a:extLst>
          </p:cNvPr>
          <p:cNvSpPr txBox="1"/>
          <p:nvPr/>
        </p:nvSpPr>
        <p:spPr>
          <a:xfrm>
            <a:off x="5913625" y="4698279"/>
            <a:ext cx="234230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Festive Fun with </a:t>
            </a:r>
          </a:p>
          <a:p>
            <a:pPr algn="ctr"/>
            <a:r>
              <a:rPr lang="en-US" dirty="0">
                <a:solidFill>
                  <a:srgbClr val="FFC000"/>
                </a:solidFill>
                <a:latin typeface="Comic Sans MS" panose="030F0702030302020204" pitchFamily="66" charset="0"/>
              </a:rPr>
              <a:t>Christmas crackers </a:t>
            </a:r>
          </a:p>
          <a:p>
            <a:pPr algn="ctr"/>
            <a:r>
              <a:rPr lang="en-US" dirty="0">
                <a:solidFill>
                  <a:srgbClr val="FC0001"/>
                </a:solidFill>
                <a:latin typeface="Comic Sans MS" panose="030F0702030302020204" pitchFamily="66" charset="0"/>
              </a:rPr>
              <a:t>&amp; a Pantomime</a:t>
            </a:r>
          </a:p>
        </p:txBody>
      </p:sp>
      <p:pic>
        <p:nvPicPr>
          <p:cNvPr id="10245" name="Picture 10244">
            <a:extLst>
              <a:ext uri="{FF2B5EF4-FFF2-40B4-BE49-F238E27FC236}">
                <a16:creationId xmlns:a16="http://schemas.microsoft.com/office/drawing/2014/main" id="{23A8ACBF-4091-7C9D-8C8D-8D30E06C254A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346" t="26164" r="35974" b="31492"/>
          <a:stretch/>
        </p:blipFill>
        <p:spPr>
          <a:xfrm rot="1532259">
            <a:off x="6467968" y="5227930"/>
            <a:ext cx="1425950" cy="1322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64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496120" y="373570"/>
            <a:ext cx="10515600" cy="1330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FFC000"/>
                </a:solidFill>
                <a:latin typeface="Kristen ITC" panose="03050502040202030202" pitchFamily="66" charset="0"/>
              </a:rPr>
              <a:t>We love to have fun…</a:t>
            </a:r>
            <a:endParaRPr lang="en-US" sz="4000" b="1" dirty="0">
              <a:solidFill>
                <a:srgbClr val="FFC00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"/>
          <a:stretch/>
        </p:blipFill>
        <p:spPr>
          <a:xfrm>
            <a:off x="-2019300" y="4615658"/>
            <a:ext cx="8191500" cy="30725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D97268-EBA1-628C-1F0A-B456ACC432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574" y="747662"/>
            <a:ext cx="1269314" cy="582056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D583DE8-349F-04A7-972F-1DFE9FA9F0F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10448888" y="267971"/>
            <a:ext cx="1476220" cy="1130597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E473E38C-0067-6215-5B05-B35428462C3E}"/>
              </a:ext>
            </a:extLst>
          </p:cNvPr>
          <p:cNvSpPr/>
          <p:nvPr/>
        </p:nvSpPr>
        <p:spPr>
          <a:xfrm>
            <a:off x="238638" y="1433202"/>
            <a:ext cx="1445342" cy="1435509"/>
          </a:xfrm>
          <a:prstGeom prst="ellipse">
            <a:avLst/>
          </a:prstGeom>
          <a:solidFill>
            <a:srgbClr val="CC66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Disco’s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7B88164-442C-5D86-AC47-CF199589D17C}"/>
              </a:ext>
            </a:extLst>
          </p:cNvPr>
          <p:cNvSpPr/>
          <p:nvPr/>
        </p:nvSpPr>
        <p:spPr>
          <a:xfrm>
            <a:off x="6782329" y="2100206"/>
            <a:ext cx="1445342" cy="143550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Summer Fair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6A7D786-66BD-BFF3-8E78-6F62C395B15D}"/>
              </a:ext>
            </a:extLst>
          </p:cNvPr>
          <p:cNvSpPr/>
          <p:nvPr/>
        </p:nvSpPr>
        <p:spPr>
          <a:xfrm>
            <a:off x="2076450" y="1859817"/>
            <a:ext cx="1445342" cy="1435509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Winter Fair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1D91F30-8617-59CA-91FF-8AAC8B9FD333}"/>
              </a:ext>
            </a:extLst>
          </p:cNvPr>
          <p:cNvSpPr/>
          <p:nvPr/>
        </p:nvSpPr>
        <p:spPr>
          <a:xfrm>
            <a:off x="2439653" y="3897903"/>
            <a:ext cx="1445342" cy="143550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Theatre Trips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A13197C-5B21-0F0B-5056-D41C8FBFB3E3}"/>
              </a:ext>
            </a:extLst>
          </p:cNvPr>
          <p:cNvSpPr/>
          <p:nvPr/>
        </p:nvSpPr>
        <p:spPr>
          <a:xfrm>
            <a:off x="3859075" y="1433202"/>
            <a:ext cx="1445342" cy="1435509"/>
          </a:xfrm>
          <a:prstGeom prst="ellipse">
            <a:avLst/>
          </a:prstGeom>
          <a:solidFill>
            <a:srgbClr val="FC000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Secret Santa Shopping Days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10CCDF1-F123-073C-DA13-AE466BB65817}"/>
              </a:ext>
            </a:extLst>
          </p:cNvPr>
          <p:cNvSpPr/>
          <p:nvPr/>
        </p:nvSpPr>
        <p:spPr>
          <a:xfrm>
            <a:off x="6782329" y="5333412"/>
            <a:ext cx="1445342" cy="1435509"/>
          </a:xfrm>
          <a:prstGeom prst="ellipse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Tea &amp; Tissues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C7B2D00-DE50-ECF5-E19F-2195FB22E815}"/>
              </a:ext>
            </a:extLst>
          </p:cNvPr>
          <p:cNvSpPr/>
          <p:nvPr/>
        </p:nvSpPr>
        <p:spPr>
          <a:xfrm>
            <a:off x="4749142" y="2842038"/>
            <a:ext cx="1445342" cy="1435509"/>
          </a:xfrm>
          <a:prstGeom prst="ellipse">
            <a:avLst/>
          </a:prstGeom>
          <a:solidFill>
            <a:srgbClr val="FF66CC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After school ice </a:t>
            </a:r>
            <a:r>
              <a:rPr lang="en-US" dirty="0" err="1">
                <a:latin typeface="Kristen ITC" panose="03050502040202030202" pitchFamily="66" charset="0"/>
              </a:rPr>
              <a:t>lollies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C47659D-777E-F828-0C00-A1C5ED27C8A0}"/>
              </a:ext>
            </a:extLst>
          </p:cNvPr>
          <p:cNvSpPr/>
          <p:nvPr/>
        </p:nvSpPr>
        <p:spPr>
          <a:xfrm>
            <a:off x="197576" y="3315742"/>
            <a:ext cx="1445342" cy="1435509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Bingo Night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8753E19-6E9F-6AEF-758E-D264CE267607}"/>
              </a:ext>
            </a:extLst>
          </p:cNvPr>
          <p:cNvSpPr txBox="1"/>
          <p:nvPr/>
        </p:nvSpPr>
        <p:spPr>
          <a:xfrm>
            <a:off x="6367409" y="1427871"/>
            <a:ext cx="47432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70C0"/>
                </a:solidFill>
                <a:latin typeface="Kristen ITC" panose="03050502040202030202" pitchFamily="66" charset="0"/>
              </a:rPr>
              <a:t>Please join us for:</a:t>
            </a:r>
            <a:endParaRPr lang="en-US" sz="4000" b="1" dirty="0">
              <a:solidFill>
                <a:srgbClr val="0070C0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8288DE6-CF21-97BE-2C66-F6274D1BE2CE}"/>
              </a:ext>
            </a:extLst>
          </p:cNvPr>
          <p:cNvSpPr/>
          <p:nvPr/>
        </p:nvSpPr>
        <p:spPr>
          <a:xfrm>
            <a:off x="6782329" y="3716809"/>
            <a:ext cx="1445342" cy="1435509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Welcome Picnic &amp; Games</a:t>
            </a:r>
            <a:endParaRPr lang="en-GB" dirty="0">
              <a:latin typeface="Kristen ITC" panose="03050502040202030202" pitchFamily="66" charset="0"/>
            </a:endParaRP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C07CFEF-7B8D-7877-952C-A82C0348A0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2173" y="2505546"/>
            <a:ext cx="3766753" cy="5155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400" dirty="0">
                <a:latin typeface="Comic Sans MS" panose="030F0702030302020204" pitchFamily="66" charset="0"/>
              </a:rPr>
              <a:t>Saturday 22</a:t>
            </a:r>
            <a:r>
              <a:rPr lang="en-US" sz="1400" baseline="30000" dirty="0">
                <a:latin typeface="Comic Sans MS" panose="030F0702030302020204" pitchFamily="66" charset="0"/>
              </a:rPr>
              <a:t>nd</a:t>
            </a:r>
            <a:r>
              <a:rPr lang="en-US" sz="1400" dirty="0">
                <a:latin typeface="Comic Sans MS" panose="030F0702030302020204" pitchFamily="66" charset="0"/>
              </a:rPr>
              <a:t> June, 12-3pm. </a:t>
            </a:r>
          </a:p>
          <a:p>
            <a:pPr marL="0" indent="0" algn="ctr">
              <a:buNone/>
            </a:pPr>
            <a:r>
              <a:rPr lang="en-US" sz="1400" dirty="0">
                <a:latin typeface="Comic Sans MS" panose="030F0702030302020204" pitchFamily="66" charset="0"/>
              </a:rPr>
              <a:t>Bring a picnic and enjoy the entertainment</a:t>
            </a:r>
          </a:p>
          <a:p>
            <a:pPr marL="0" indent="0" algn="ctr">
              <a:buNone/>
            </a:pPr>
            <a:endParaRPr lang="en-US" sz="1400" dirty="0">
              <a:latin typeface="Comic Sans MS" panose="030F0702030302020204" pitchFamily="66" charset="0"/>
            </a:endParaRPr>
          </a:p>
          <a:p>
            <a:pPr algn="ctr"/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BBE107EA-B0D2-0DAE-00B4-13BB8C6D2520}"/>
              </a:ext>
            </a:extLst>
          </p:cNvPr>
          <p:cNvSpPr txBox="1">
            <a:spLocks/>
          </p:cNvSpPr>
          <p:nvPr/>
        </p:nvSpPr>
        <p:spPr>
          <a:xfrm>
            <a:off x="8343948" y="4128087"/>
            <a:ext cx="3766753" cy="515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400" dirty="0">
                <a:latin typeface="Comic Sans MS" panose="030F0702030302020204" pitchFamily="66" charset="0"/>
              </a:rPr>
              <a:t>Sunday 15</a:t>
            </a:r>
            <a:r>
              <a:rPr lang="en-US" sz="1400" baseline="30000" dirty="0">
                <a:latin typeface="Comic Sans MS" panose="030F0702030302020204" pitchFamily="66" charset="0"/>
              </a:rPr>
              <a:t>th</a:t>
            </a:r>
            <a:r>
              <a:rPr lang="en-US" sz="1400" dirty="0">
                <a:latin typeface="Comic Sans MS" panose="030F0702030302020204" pitchFamily="66" charset="0"/>
              </a:rPr>
              <a:t> September, Save the Date!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1400" dirty="0">
                <a:latin typeface="Comic Sans MS" panose="030F0702030302020204" pitchFamily="66" charset="0"/>
              </a:rPr>
              <a:t>Meet classmates and new families with a few fun games for the children.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400" dirty="0">
              <a:latin typeface="Comic Sans MS" panose="030F0702030302020204" pitchFamily="66" charset="0"/>
            </a:endParaRPr>
          </a:p>
          <a:p>
            <a:pPr algn="ctr"/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7D2C8B05-FE66-7B12-2F3E-5CD8672F44B8}"/>
              </a:ext>
            </a:extLst>
          </p:cNvPr>
          <p:cNvSpPr txBox="1">
            <a:spLocks/>
          </p:cNvSpPr>
          <p:nvPr/>
        </p:nvSpPr>
        <p:spPr>
          <a:xfrm>
            <a:off x="8343948" y="5894146"/>
            <a:ext cx="3766753" cy="515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400" dirty="0">
                <a:latin typeface="Comic Sans MS" panose="030F0702030302020204" pitchFamily="66" charset="0"/>
              </a:rPr>
              <a:t>Join us for a </a:t>
            </a:r>
            <a:r>
              <a:rPr lang="en-US" sz="1400" dirty="0" err="1">
                <a:latin typeface="Comic Sans MS" panose="030F0702030302020204" pitchFamily="66" charset="0"/>
              </a:rPr>
              <a:t>cuppa</a:t>
            </a:r>
            <a:r>
              <a:rPr lang="en-US" sz="1400" dirty="0">
                <a:latin typeface="Comic Sans MS" panose="030F0702030302020204" pitchFamily="66" charset="0"/>
              </a:rPr>
              <a:t> after that first day drop off! Details to be confirmed.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1400" dirty="0">
              <a:latin typeface="Comic Sans MS" panose="030F0702030302020204" pitchFamily="66" charset="0"/>
            </a:endParaRPr>
          </a:p>
          <a:p>
            <a:pPr algn="ctr"/>
            <a:endParaRPr lang="en-US" sz="1400" dirty="0">
              <a:latin typeface="Comic Sans MS" panose="030F0702030302020204" pitchFamily="66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208278B-1E28-7061-9AF8-957DF95D3EDC}"/>
              </a:ext>
            </a:extLst>
          </p:cNvPr>
          <p:cNvSpPr/>
          <p:nvPr/>
        </p:nvSpPr>
        <p:spPr>
          <a:xfrm>
            <a:off x="4305926" y="4458637"/>
            <a:ext cx="1445342" cy="143550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>
                <a:latin typeface="Kristen ITC" panose="03050502040202030202" pitchFamily="66" charset="0"/>
              </a:rPr>
              <a:t>Easter Event</a:t>
            </a:r>
            <a:endParaRPr lang="en-GB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243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51">
            <a:extLst>
              <a:ext uri="{FF2B5EF4-FFF2-40B4-BE49-F238E27FC236}">
                <a16:creationId xmlns:a16="http://schemas.microsoft.com/office/drawing/2014/main" id="{E26677E1-F098-4FFD-F6AC-436335CEF6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897" t="17044" r="41102" b="19450"/>
          <a:stretch/>
        </p:blipFill>
        <p:spPr>
          <a:xfrm rot="5400000" flipH="1">
            <a:off x="10268540" y="5024626"/>
            <a:ext cx="1335755" cy="25111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065D3A4-8F7F-E26F-BA54-FB574452E96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480" t="29203" r="36443" b="23252"/>
          <a:stretch/>
        </p:blipFill>
        <p:spPr>
          <a:xfrm>
            <a:off x="0" y="3405015"/>
            <a:ext cx="3839852" cy="3414345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48254" y="135133"/>
            <a:ext cx="10515600" cy="1330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0070C0"/>
                </a:solidFill>
                <a:latin typeface="Kristen ITC" panose="03050502040202030202" pitchFamily="66" charset="0"/>
              </a:rPr>
              <a:t>We rely on volunteers…</a:t>
            </a:r>
            <a:endParaRPr lang="en-US" sz="4000" b="1" dirty="0">
              <a:solidFill>
                <a:srgbClr val="0070C0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"/>
          <a:stretch/>
        </p:blipFill>
        <p:spPr>
          <a:xfrm rot="215395">
            <a:off x="-2024986" y="4725596"/>
            <a:ext cx="8191500" cy="30725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BD97268-EBA1-628C-1F0A-B456ACC432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574" y="747662"/>
            <a:ext cx="1269314" cy="582056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D583DE8-349F-04A7-972F-1DFE9FA9F0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10448888" y="267971"/>
            <a:ext cx="1476220" cy="1130597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3CC1C85-ECB6-7ADA-3737-8F99FF1D3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4287" y="4789858"/>
            <a:ext cx="8553090" cy="1490351"/>
          </a:xfrm>
        </p:spPr>
        <p:txBody>
          <a:bodyPr>
            <a:noAutofit/>
          </a:bodyPr>
          <a:lstStyle/>
          <a:p>
            <a:r>
              <a:rPr lang="en-US" sz="1700" dirty="0">
                <a:latin typeface="Comic Sans MS" panose="030F0702030302020204" pitchFamily="66" charset="0"/>
              </a:rPr>
              <a:t>Some of our most active parents work full time or have other commitments</a:t>
            </a:r>
          </a:p>
          <a:p>
            <a:r>
              <a:rPr lang="en-US" sz="1700" dirty="0">
                <a:latin typeface="Comic Sans MS" panose="030F0702030302020204" pitchFamily="66" charset="0"/>
              </a:rPr>
              <a:t>You can help behind the scenes, or at an event as often or as little as you like</a:t>
            </a:r>
          </a:p>
          <a:p>
            <a:r>
              <a:rPr lang="en-US" sz="1700" dirty="0">
                <a:latin typeface="Comic Sans MS" panose="030F0702030302020204" pitchFamily="66" charset="0"/>
              </a:rPr>
              <a:t>We all have lives away from school, and it’s OK to say “no”</a:t>
            </a:r>
          </a:p>
          <a:p>
            <a:r>
              <a:rPr lang="en-US" sz="1700" dirty="0">
                <a:latin typeface="Comic Sans MS" panose="030F0702030302020204" pitchFamily="66" charset="0"/>
              </a:rPr>
              <a:t>Or you can join us on the committee &amp; be part of the magic!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983BE1AB-FB54-DFBC-3EE1-31CF70F37D28}"/>
              </a:ext>
            </a:extLst>
          </p:cNvPr>
          <p:cNvSpPr txBox="1">
            <a:spLocks/>
          </p:cNvSpPr>
          <p:nvPr/>
        </p:nvSpPr>
        <p:spPr>
          <a:xfrm>
            <a:off x="4765584" y="3588685"/>
            <a:ext cx="7204459" cy="1330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0070C0"/>
                </a:solidFill>
                <a:latin typeface="Kristen ITC" panose="03050502040202030202" pitchFamily="66" charset="0"/>
              </a:rPr>
              <a:t>…and you don’t need to be on the committee to help!</a:t>
            </a:r>
            <a:endParaRPr lang="en-US" sz="4000" b="1" dirty="0">
              <a:solidFill>
                <a:srgbClr val="0070C0"/>
              </a:solidFill>
            </a:endParaRP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CD88541E-68E5-3FF0-8EF8-9EC7FA9AC65A}"/>
              </a:ext>
            </a:extLst>
          </p:cNvPr>
          <p:cNvGrpSpPr/>
          <p:nvPr/>
        </p:nvGrpSpPr>
        <p:grpSpPr>
          <a:xfrm>
            <a:off x="238638" y="1433203"/>
            <a:ext cx="1445342" cy="1716298"/>
            <a:chOff x="238638" y="1433203"/>
            <a:chExt cx="1445342" cy="1716298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7939B509-A639-0811-2961-DB254600CD45}"/>
                </a:ext>
              </a:extLst>
            </p:cNvPr>
            <p:cNvSpPr/>
            <p:nvPr/>
          </p:nvSpPr>
          <p:spPr>
            <a:xfrm>
              <a:off x="238638" y="1433203"/>
              <a:ext cx="1445342" cy="788888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Content creation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846BD5C-BA7E-050C-8EA3-BB7B2515E9E4}"/>
                </a:ext>
              </a:extLst>
            </p:cNvPr>
            <p:cNvSpPr/>
            <p:nvPr/>
          </p:nvSpPr>
          <p:spPr>
            <a:xfrm>
              <a:off x="238638" y="2360613"/>
              <a:ext cx="1445342" cy="788888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Event management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25F59769-2A74-C3C3-C0F8-DADFBF6FAD7E}"/>
              </a:ext>
            </a:extLst>
          </p:cNvPr>
          <p:cNvGrpSpPr/>
          <p:nvPr/>
        </p:nvGrpSpPr>
        <p:grpSpPr>
          <a:xfrm>
            <a:off x="2249675" y="1465878"/>
            <a:ext cx="1445342" cy="1699633"/>
            <a:chOff x="1876423" y="1465878"/>
            <a:chExt cx="1445342" cy="1699633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7D9A7EF4-C007-62E1-2DAD-C4D5B54BA8DF}"/>
                </a:ext>
              </a:extLst>
            </p:cNvPr>
            <p:cNvSpPr/>
            <p:nvPr/>
          </p:nvSpPr>
          <p:spPr>
            <a:xfrm>
              <a:off x="1876423" y="1465878"/>
              <a:ext cx="1445342" cy="788888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Gardening or manual </a:t>
              </a:r>
              <a:r>
                <a:rPr lang="en-US" sz="1400" dirty="0" err="1">
                  <a:latin typeface="Kristen ITC" panose="03050502040202030202" pitchFamily="66" charset="0"/>
                </a:rPr>
                <a:t>labour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B9AC04D7-10BB-EDD4-E59E-8EA954CA2A96}"/>
                </a:ext>
              </a:extLst>
            </p:cNvPr>
            <p:cNvSpPr/>
            <p:nvPr/>
          </p:nvSpPr>
          <p:spPr>
            <a:xfrm>
              <a:off x="1876423" y="2376623"/>
              <a:ext cx="1445342" cy="788888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Wrapping </a:t>
              </a:r>
            </a:p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lucky dip gifts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E5FD1DDD-8DEF-B125-6E24-290821FAF9FB}"/>
              </a:ext>
            </a:extLst>
          </p:cNvPr>
          <p:cNvGrpSpPr/>
          <p:nvPr/>
        </p:nvGrpSpPr>
        <p:grpSpPr>
          <a:xfrm>
            <a:off x="4260712" y="1465373"/>
            <a:ext cx="1445342" cy="1758709"/>
            <a:chOff x="3426732" y="1465373"/>
            <a:chExt cx="1445342" cy="1758709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672B63DF-7857-B077-3CED-852E0813A388}"/>
                </a:ext>
              </a:extLst>
            </p:cNvPr>
            <p:cNvSpPr/>
            <p:nvPr/>
          </p:nvSpPr>
          <p:spPr>
            <a:xfrm>
              <a:off x="3426732" y="1465373"/>
              <a:ext cx="1445342" cy="788888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Balancing </a:t>
              </a:r>
            </a:p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the books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7227A432-6F1E-3EA8-1506-7FC1C500E07A}"/>
                </a:ext>
              </a:extLst>
            </p:cNvPr>
            <p:cNvSpPr/>
            <p:nvPr/>
          </p:nvSpPr>
          <p:spPr>
            <a:xfrm>
              <a:off x="3426732" y="2435194"/>
              <a:ext cx="1445342" cy="788888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Selling raffle tickets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A7F0338-355F-5192-6F3C-6BB5D86BBE23}"/>
              </a:ext>
            </a:extLst>
          </p:cNvPr>
          <p:cNvGrpSpPr/>
          <p:nvPr/>
        </p:nvGrpSpPr>
        <p:grpSpPr>
          <a:xfrm>
            <a:off x="6271749" y="1498139"/>
            <a:ext cx="1445342" cy="1707951"/>
            <a:chOff x="5043655" y="1498139"/>
            <a:chExt cx="1445342" cy="1707951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4986D738-3C25-3BA9-1245-1A7F314F0AF9}"/>
                </a:ext>
              </a:extLst>
            </p:cNvPr>
            <p:cNvSpPr/>
            <p:nvPr/>
          </p:nvSpPr>
          <p:spPr>
            <a:xfrm>
              <a:off x="5043655" y="1498139"/>
              <a:ext cx="1445342" cy="788888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Reaching out for sponsorship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6D2A0F49-D44B-BB2B-22E0-2AD511B8A357}"/>
                </a:ext>
              </a:extLst>
            </p:cNvPr>
            <p:cNvSpPr/>
            <p:nvPr/>
          </p:nvSpPr>
          <p:spPr>
            <a:xfrm>
              <a:off x="5043655" y="2417202"/>
              <a:ext cx="1445342" cy="788888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Selling ice </a:t>
              </a:r>
              <a:r>
                <a:rPr lang="en-US" sz="1400" dirty="0" err="1">
                  <a:latin typeface="Kristen ITC" panose="03050502040202030202" pitchFamily="66" charset="0"/>
                </a:rPr>
                <a:t>lollies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9EABC94C-5BA0-7041-6B77-6982973713DD}"/>
              </a:ext>
            </a:extLst>
          </p:cNvPr>
          <p:cNvGrpSpPr/>
          <p:nvPr/>
        </p:nvGrpSpPr>
        <p:grpSpPr>
          <a:xfrm>
            <a:off x="8282786" y="1498139"/>
            <a:ext cx="1445342" cy="1719327"/>
            <a:chOff x="6666141" y="1498139"/>
            <a:chExt cx="1445342" cy="1719327"/>
          </a:xfrm>
        </p:grpSpPr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D077A02C-676C-118C-1013-145736444345}"/>
                </a:ext>
              </a:extLst>
            </p:cNvPr>
            <p:cNvSpPr/>
            <p:nvPr/>
          </p:nvSpPr>
          <p:spPr>
            <a:xfrm>
              <a:off x="6666141" y="1498139"/>
              <a:ext cx="1445342" cy="788888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Providing first aid cover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330A37F3-AB64-A311-B173-82D25B544F8B}"/>
                </a:ext>
              </a:extLst>
            </p:cNvPr>
            <p:cNvSpPr/>
            <p:nvPr/>
          </p:nvSpPr>
          <p:spPr>
            <a:xfrm>
              <a:off x="6666141" y="2428578"/>
              <a:ext cx="1445342" cy="788888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Sharing your bright ideas!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BA39623-EF4F-43F0-7C0F-C7D55901A2C5}"/>
              </a:ext>
            </a:extLst>
          </p:cNvPr>
          <p:cNvGrpSpPr/>
          <p:nvPr/>
        </p:nvGrpSpPr>
        <p:grpSpPr>
          <a:xfrm>
            <a:off x="10293825" y="1522570"/>
            <a:ext cx="1445342" cy="1727670"/>
            <a:chOff x="10293825" y="1522570"/>
            <a:chExt cx="1445342" cy="1727670"/>
          </a:xfrm>
        </p:grpSpPr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86A17E97-C7B0-8131-8C3F-1838D7AE193A}"/>
                </a:ext>
              </a:extLst>
            </p:cNvPr>
            <p:cNvSpPr/>
            <p:nvPr/>
          </p:nvSpPr>
          <p:spPr>
            <a:xfrm>
              <a:off x="10293825" y="1522570"/>
              <a:ext cx="1445342" cy="788888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Handing out flyers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  <p:sp>
          <p:nvSpPr>
            <p:cNvPr id="41" name="Rectangle: Rounded Corners 40">
              <a:extLst>
                <a:ext uri="{FF2B5EF4-FFF2-40B4-BE49-F238E27FC236}">
                  <a16:creationId xmlns:a16="http://schemas.microsoft.com/office/drawing/2014/main" id="{BD0D19AF-41D8-5692-8D0D-837539F8410B}"/>
                </a:ext>
              </a:extLst>
            </p:cNvPr>
            <p:cNvSpPr/>
            <p:nvPr/>
          </p:nvSpPr>
          <p:spPr>
            <a:xfrm>
              <a:off x="10293825" y="2461352"/>
              <a:ext cx="1445342" cy="788888"/>
            </a:xfrm>
            <a:prstGeom prst="roundRect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1400" dirty="0">
                  <a:latin typeface="Kristen ITC" panose="03050502040202030202" pitchFamily="66" charset="0"/>
                </a:rPr>
                <a:t>And much </a:t>
              </a:r>
              <a:r>
                <a:rPr lang="en-US" sz="1400" dirty="0" err="1">
                  <a:latin typeface="Kristen ITC" panose="03050502040202030202" pitchFamily="66" charset="0"/>
                </a:rPr>
                <a:t>much</a:t>
              </a:r>
              <a:r>
                <a:rPr lang="en-US" sz="1400" dirty="0">
                  <a:latin typeface="Kristen ITC" panose="03050502040202030202" pitchFamily="66" charset="0"/>
                </a:rPr>
                <a:t> more!</a:t>
              </a:r>
              <a:endParaRPr lang="en-GB" sz="1400" dirty="0">
                <a:latin typeface="Kristen ITC" panose="03050502040202030202" pitchFamily="66" charset="0"/>
              </a:endParaRPr>
            </a:p>
          </p:txBody>
        </p:sp>
      </p:grpSp>
      <p:sp>
        <p:nvSpPr>
          <p:cNvPr id="49" name="TextBox 48">
            <a:extLst>
              <a:ext uri="{FF2B5EF4-FFF2-40B4-BE49-F238E27FC236}">
                <a16:creationId xmlns:a16="http://schemas.microsoft.com/office/drawing/2014/main" id="{65661F4B-5537-7490-5A3E-F7FBD569BDB4}"/>
              </a:ext>
            </a:extLst>
          </p:cNvPr>
          <p:cNvSpPr txBox="1"/>
          <p:nvPr/>
        </p:nvSpPr>
        <p:spPr>
          <a:xfrm>
            <a:off x="887362" y="954232"/>
            <a:ext cx="7123470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>
              <a:buNone/>
            </a:pPr>
            <a:r>
              <a:rPr lang="en-US" sz="1700" dirty="0">
                <a:latin typeface="Comic Sans MS" panose="030F0702030302020204" pitchFamily="66" charset="0"/>
              </a:rPr>
              <a:t>Every parent, carer or teacher has value to bring! </a:t>
            </a:r>
          </a:p>
        </p:txBody>
      </p:sp>
    </p:spTree>
    <p:extLst>
      <p:ext uri="{BB962C8B-B14F-4D97-AF65-F5344CB8AC3E}">
        <p14:creationId xmlns:p14="http://schemas.microsoft.com/office/powerpoint/2010/main" val="2209131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680" y="2031682"/>
            <a:ext cx="11117315" cy="38850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Kristen ITC" panose="03050502040202030202" pitchFamily="66" charset="0"/>
              </a:rPr>
              <a:t>For info on activities and events: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Comic Sans MS" panose="030F0702030302020204" pitchFamily="66" charset="0"/>
              </a:rPr>
              <a:t> Sign up to our website, buy tickets and volunteer at: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	www.pta-events.co.uk/fosm-maidenhead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>
                <a:latin typeface="Comic Sans MS" panose="030F0702030302020204" pitchFamily="66" charset="0"/>
              </a:rPr>
              <a:t> Join our Facebook Page: St. Mary’s – Maidenhead – Community Page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Kristen ITC" panose="03050502040202030202" pitchFamily="66" charset="0"/>
              </a:rPr>
              <a:t>Or drop us an email directly: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>
                <a:latin typeface="Comic Sans MS" panose="030F0702030302020204" pitchFamily="66" charset="0"/>
              </a:rPr>
              <a:t>fosmhub@gmail.com</a:t>
            </a:r>
          </a:p>
          <a:p>
            <a:pPr marL="0" indent="0">
              <a:buNone/>
            </a:pPr>
            <a:endParaRPr lang="en-US" sz="2400" dirty="0"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4"/>
          <a:stretch/>
        </p:blipFill>
        <p:spPr>
          <a:xfrm>
            <a:off x="-2019300" y="4615658"/>
            <a:ext cx="8191500" cy="30725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4761FC9-8FAD-C0FA-0FF8-963417BDA0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9574" y="747662"/>
            <a:ext cx="1269314" cy="582056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2EC107A3-9C39-4DF4-8910-80BE8568257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t="16342" r="12509" b="26175"/>
          <a:stretch/>
        </p:blipFill>
        <p:spPr>
          <a:xfrm>
            <a:off x="10448888" y="267971"/>
            <a:ext cx="1476220" cy="1130597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0D78D26-655E-2A68-FDF5-10D8D9E3560B}"/>
              </a:ext>
            </a:extLst>
          </p:cNvPr>
          <p:cNvSpPr txBox="1">
            <a:spLocks/>
          </p:cNvSpPr>
          <p:nvPr/>
        </p:nvSpPr>
        <p:spPr>
          <a:xfrm>
            <a:off x="436680" y="373570"/>
            <a:ext cx="8341785" cy="1330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0070C0"/>
                </a:solidFill>
                <a:latin typeface="Kristen ITC" panose="03050502040202030202" pitchFamily="66" charset="0"/>
              </a:rPr>
              <a:t>It’s more than just fundraising, it’s our school community…</a:t>
            </a:r>
            <a:endParaRPr lang="en-US" sz="4000" b="1" dirty="0">
              <a:solidFill>
                <a:srgbClr val="0070C0"/>
              </a:solidFill>
            </a:endParaRPr>
          </a:p>
        </p:txBody>
      </p:sp>
      <p:pic>
        <p:nvPicPr>
          <p:cNvPr id="3076" name="Picture 4" descr="No photo description available.">
            <a:extLst>
              <a:ext uri="{FF2B5EF4-FFF2-40B4-BE49-F238E27FC236}">
                <a16:creationId xmlns:a16="http://schemas.microsoft.com/office/drawing/2014/main" id="{41B3137E-2585-1A98-0074-8DDEDF58A8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7" b="6810"/>
          <a:stretch/>
        </p:blipFill>
        <p:spPr bwMode="auto">
          <a:xfrm>
            <a:off x="7257327" y="3954911"/>
            <a:ext cx="4497993" cy="26891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284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541</Words>
  <Application>Microsoft Office PowerPoint</Application>
  <PresentationFormat>Widescreen</PresentationFormat>
  <Paragraphs>81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Kristen ITC</vt:lpstr>
      <vt:lpstr>Wingdings</vt:lpstr>
      <vt:lpstr>Office Theme</vt:lpstr>
      <vt:lpstr>Welcome to Friends of St Mary’s (FOSM)</vt:lpstr>
      <vt:lpstr>Welcome to your PTFA</vt:lpstr>
      <vt:lpstr>How do we benefit the school?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XXX School</dc:title>
  <dc:creator>Greg Ellwood-Hughes</dc:creator>
  <cp:lastModifiedBy>Rebekah Jasnikowski</cp:lastModifiedBy>
  <cp:revision>54</cp:revision>
  <cp:lastPrinted>2016-06-21T16:34:11Z</cp:lastPrinted>
  <dcterms:created xsi:type="dcterms:W3CDTF">2016-06-20T12:40:35Z</dcterms:created>
  <dcterms:modified xsi:type="dcterms:W3CDTF">2024-06-19T22:31:21Z</dcterms:modified>
</cp:coreProperties>
</file>