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79" r:id="rId2"/>
    <p:sldId id="277" r:id="rId3"/>
    <p:sldId id="285" r:id="rId4"/>
    <p:sldId id="280" r:id="rId5"/>
    <p:sldId id="281" r:id="rId6"/>
    <p:sldId id="287" r:id="rId7"/>
    <p:sldId id="286" r:id="rId8"/>
    <p:sldId id="260" r:id="rId9"/>
    <p:sldId id="261" r:id="rId10"/>
    <p:sldId id="264" r:id="rId11"/>
    <p:sldId id="262" r:id="rId12"/>
    <p:sldId id="265" r:id="rId13"/>
    <p:sldId id="288" r:id="rId14"/>
    <p:sldId id="283" r:id="rId15"/>
    <p:sldId id="274" r:id="rId16"/>
    <p:sldId id="278" r:id="rId17"/>
    <p:sldId id="258" r:id="rId18"/>
    <p:sldId id="267" r:id="rId19"/>
    <p:sldId id="268" r:id="rId20"/>
    <p:sldId id="269" r:id="rId21"/>
    <p:sldId id="289" r:id="rId22"/>
    <p:sldId id="257" r:id="rId23"/>
    <p:sldId id="284" r:id="rId24"/>
    <p:sldId id="290" r:id="rId2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AB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75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0F92F-5205-1240-A720-B28361FFC1EE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17A90-78CC-1648-9A76-51ACA2F756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9556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A9E9A4-C553-1941-B291-4A6F2D7960CF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9DB3E8-4E0D-3A45-B2D1-C595BE25A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38464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Phonemes taught in order         start to read words </a:t>
            </a:r>
            <a:r>
              <a:rPr lang="en-US" dirty="0" err="1"/>
              <a:t>asap</a:t>
            </a:r>
            <a:r>
              <a:rPr lang="en-US" dirty="0"/>
              <a:t>  </a:t>
            </a:r>
          </a:p>
          <a:p>
            <a:r>
              <a:rPr lang="en-US" dirty="0"/>
              <a:t>LW has a picture pneumonic to help children remember the phoneme/grapheme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491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During phonics lessons we use Sound buttons so we can sound talk and blend to read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00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Digraphs</a:t>
            </a:r>
            <a:r>
              <a:rPr lang="en-US" baseline="0" dirty="0"/>
              <a:t> have a zip to sound talk and blend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5360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Words</a:t>
            </a:r>
            <a:r>
              <a:rPr lang="en-US" baseline="0" dirty="0"/>
              <a:t> that do not follow the rules and cannot be decoded </a:t>
            </a:r>
            <a:r>
              <a:rPr lang="mr-IN" baseline="0" dirty="0"/>
              <a:t>–</a:t>
            </a:r>
            <a:r>
              <a:rPr lang="en-US" baseline="0" dirty="0"/>
              <a:t> tricky words/  exception words </a:t>
            </a:r>
          </a:p>
          <a:p>
            <a:r>
              <a:rPr lang="en-US" baseline="0" dirty="0" err="1"/>
              <a:t>Chn</a:t>
            </a:r>
            <a:r>
              <a:rPr lang="en-US" baseline="0" dirty="0"/>
              <a:t> are taught what part of the word is tricky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9210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all know how important learning to read is and the impact it has on a </a:t>
            </a:r>
            <a:r>
              <a:rPr lang="en-US" dirty="0" err="1"/>
              <a:t>childs</a:t>
            </a:r>
            <a:r>
              <a:rPr lang="en-US" dirty="0"/>
              <a:t> success  - it has to be a positive experience</a:t>
            </a:r>
          </a:p>
          <a:p>
            <a:r>
              <a:rPr lang="en-US" dirty="0" err="1"/>
              <a:t>Whats</a:t>
            </a:r>
            <a:r>
              <a:rPr lang="en-US" dirty="0"/>
              <a:t> the reality?  Reluctant to read because</a:t>
            </a:r>
            <a:r>
              <a:rPr lang="en-US" baseline="0" dirty="0"/>
              <a:t> they find it hard</a:t>
            </a:r>
            <a:endParaRPr lang="en-US" dirty="0"/>
          </a:p>
          <a:p>
            <a:r>
              <a:rPr lang="en-US" dirty="0"/>
              <a:t>Frustration  stress   tears </a:t>
            </a:r>
            <a:r>
              <a:rPr lang="mr-IN" dirty="0"/>
              <a:t>–</a:t>
            </a:r>
            <a:r>
              <a:rPr lang="en-US" dirty="0"/>
              <a:t> that</a:t>
            </a:r>
            <a:r>
              <a:rPr lang="mr-IN" dirty="0"/>
              <a:t>’</a:t>
            </a:r>
            <a:r>
              <a:rPr lang="en-US" dirty="0"/>
              <a:t>s just the parents</a:t>
            </a:r>
          </a:p>
          <a:p>
            <a:r>
              <a:rPr lang="en-US" dirty="0"/>
              <a:t>Important to look at the big long term picture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9042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Quite a big difference to how reading</a:t>
            </a:r>
            <a:r>
              <a:rPr lang="en-US" baseline="0" dirty="0"/>
              <a:t> was previously taught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394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will</a:t>
            </a:r>
            <a:r>
              <a:rPr lang="en-US" baseline="0" dirty="0"/>
              <a:t> </a:t>
            </a:r>
            <a:r>
              <a:rPr lang="en-US" dirty="0"/>
              <a:t>not be changing book multiple times a week as previously</a:t>
            </a:r>
          </a:p>
          <a:p>
            <a:r>
              <a:rPr lang="en-US" dirty="0"/>
              <a:t>Reading groups will be set up so you will be notified</a:t>
            </a:r>
            <a:r>
              <a:rPr lang="en-US" baseline="0" dirty="0"/>
              <a:t> of when your book will be sent home/ need to be back in school</a:t>
            </a:r>
          </a:p>
          <a:p>
            <a:r>
              <a:rPr lang="en-US" baseline="0" dirty="0"/>
              <a:t>Groups will change!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09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E6D1A-1E8D-4042-89B2-08E892544A46}" type="datetime1">
              <a:rPr lang="en-GB" smtClean="0"/>
              <a:t>12/09/2024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196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C34DE-534C-A843-A1EC-74F404D34279}" type="datetime1">
              <a:rPr lang="en-GB" smtClean="0"/>
              <a:t>12/09/2024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87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5DD6-32C6-D54E-AE2F-60B675C5FEEB}" type="datetime1">
              <a:rPr lang="en-GB" smtClean="0"/>
              <a:t>12/09/2024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893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AFA3-B005-EF42-AA00-22DD50436501}" type="datetime1">
              <a:rPr lang="en-GB" smtClean="0"/>
              <a:t>12/09/2024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543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77C9C-B660-E242-97D7-50113EB8A11D}" type="datetime1">
              <a:rPr lang="en-GB" smtClean="0"/>
              <a:t>12/09/2024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43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0EDB6-5ACD-9447-97DA-FCF5C75BDE39}" type="datetime1">
              <a:rPr lang="en-GB" smtClean="0"/>
              <a:t>12/09/2024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11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A4E12-C773-3648-AC7A-7F5175600727}" type="datetime1">
              <a:rPr lang="en-GB" smtClean="0"/>
              <a:t>12/09/2024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257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DEF8C-55D3-B444-8B8F-CCACCCBA45DB}" type="datetime1">
              <a:rPr lang="en-GB" smtClean="0"/>
              <a:t>12/09/2024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609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72886-D98A-F549-BEF0-9B04D260949E}" type="datetime1">
              <a:rPr lang="en-GB" smtClean="0"/>
              <a:t>12/09/2024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005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73C27-B8F7-724F-B384-CBFBE0D0E272}" type="datetime1">
              <a:rPr lang="en-GB" smtClean="0"/>
              <a:t>12/09/2024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09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D1EB6-125F-B749-B023-F86BD3BE0479}" type="datetime1">
              <a:rPr lang="en-GB" smtClean="0"/>
              <a:t>12/09/2024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953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B2E68-CFEA-C845-B1FB-F396DD92B2D0}" type="datetime1">
              <a:rPr lang="en-GB" smtClean="0"/>
              <a:t>12/09/2024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239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freeimageslive.co.uk/free_stock_image/crayon-alphabet-jpg" TargetMode="Externa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L5YUCPyC5I?feature=oembed" TargetMode="External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bloom.com/" TargetMode="External"/><Relationship Id="rId2" Type="http://schemas.openxmlformats.org/officeDocument/2006/relationships/hyperlink" Target="https://www.phonicsplay.co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ctgames.com/mobilePage/literacy.html" TargetMode="External"/><Relationship Id="rId4" Type="http://schemas.openxmlformats.org/officeDocument/2006/relationships/hyperlink" Target="https://www.topmarks.co.uk/english-games/5-7-years/letters-and-sound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phonicsbloom.com/" TargetMode="External"/><Relationship Id="rId4" Type="http://schemas.openxmlformats.org/officeDocument/2006/relationships/hyperlink" Target="https://www.phonicsplay.co.uk/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0CC1C-6AEC-435A-847A-F3A5CF094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398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70C0"/>
                </a:solidFill>
                <a:latin typeface="Bradley Hand ITC" panose="03070402050302030203" pitchFamily="66" charset="0"/>
              </a:rPr>
              <a:t>Welcome to our phonics information sharing session</a:t>
            </a:r>
            <a:br>
              <a:rPr lang="en-GB" b="1" dirty="0">
                <a:solidFill>
                  <a:srgbClr val="0070C0"/>
                </a:solidFill>
                <a:latin typeface="Bradley Hand ITC" panose="03070402050302030203" pitchFamily="66" charset="0"/>
              </a:rPr>
            </a:br>
            <a:endParaRPr lang="en-GB" b="1" dirty="0">
              <a:solidFill>
                <a:srgbClr val="0070C0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F6B958-2211-044C-F911-3FDF1CAE6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902" y="2182812"/>
            <a:ext cx="7872898" cy="414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649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>
                <a:solidFill>
                  <a:srgbClr val="3366FF"/>
                </a:solidFill>
              </a:rPr>
              <a:t> </a:t>
            </a:r>
            <a:r>
              <a:rPr lang="en-US" sz="5400" dirty="0">
                <a:solidFill>
                  <a:srgbClr val="0000FF"/>
                </a:solidFill>
                <a:latin typeface="CCW Precursive 1" panose="03050602040000000000" pitchFamily="66" charset="0"/>
              </a:rPr>
              <a:t>Phonics and Early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  <a:latin typeface="CCW Precursive 1" panose="03050602040000000000" pitchFamily="66" charset="0"/>
              </a:rPr>
              <a:t>Part 1 </a:t>
            </a:r>
            <a:r>
              <a:rPr lang="mr-IN" dirty="0">
                <a:solidFill>
                  <a:srgbClr val="0000FF"/>
                </a:solidFill>
                <a:latin typeface="CCW Precursive 1" panose="03050602040000000000" pitchFamily="66" charset="0"/>
              </a:rPr>
              <a:t>–</a:t>
            </a:r>
            <a:r>
              <a:rPr lang="en-GB" dirty="0">
                <a:solidFill>
                  <a:srgbClr val="0000FF"/>
                </a:solidFill>
                <a:latin typeface="CCW Precursive 1" panose="03050602040000000000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latin typeface="CCW Precursive 1" panose="03050602040000000000" pitchFamily="66" charset="0"/>
              </a:rPr>
              <a:t>how we teach phonics</a:t>
            </a:r>
          </a:p>
          <a:p>
            <a:pPr marL="0" indent="0">
              <a:buNone/>
            </a:pPr>
            <a:endParaRPr lang="en-US" dirty="0">
              <a:solidFill>
                <a:srgbClr val="0000FF"/>
              </a:solidFill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  <a:latin typeface="CCW Precursive 1" panose="03050602040000000000" pitchFamily="66" charset="0"/>
              </a:rPr>
              <a:t>Part 2 </a:t>
            </a:r>
            <a:r>
              <a:rPr lang="mr-IN" dirty="0">
                <a:solidFill>
                  <a:srgbClr val="0000FF"/>
                </a:solidFill>
                <a:latin typeface="CCW Precursive 1" panose="03050602040000000000" pitchFamily="66" charset="0"/>
              </a:rPr>
              <a:t>–</a:t>
            </a:r>
            <a:r>
              <a:rPr lang="en-GB" dirty="0">
                <a:solidFill>
                  <a:srgbClr val="0000FF"/>
                </a:solidFill>
                <a:latin typeface="CCW Precursive 1" panose="03050602040000000000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latin typeface="CCW Precursive 1" panose="03050602040000000000" pitchFamily="66" charset="0"/>
              </a:rPr>
              <a:t>how we teach reading</a:t>
            </a:r>
          </a:p>
          <a:p>
            <a:pPr marL="0" indent="0">
              <a:buNone/>
            </a:pPr>
            <a:endParaRPr lang="en-US" dirty="0">
              <a:solidFill>
                <a:srgbClr val="0000FF"/>
              </a:solidFill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  <a:latin typeface="CCW Precursive 1" panose="03050602040000000000" pitchFamily="66" charset="0"/>
              </a:rPr>
              <a:t>Part 3 – supporting at home</a:t>
            </a:r>
          </a:p>
        </p:txBody>
      </p:sp>
    </p:spTree>
    <p:extLst>
      <p:ext uri="{BB962C8B-B14F-4D97-AF65-F5344CB8AC3E}">
        <p14:creationId xmlns:p14="http://schemas.microsoft.com/office/powerpoint/2010/main" val="1803071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2A38144-F517-74FB-1D75-FF0D8AD5D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6417"/>
            <a:ext cx="9144000" cy="49051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A52A788-7491-C05C-73B0-0063E65BB6CE}"/>
              </a:ext>
            </a:extLst>
          </p:cNvPr>
          <p:cNvSpPr txBox="1"/>
          <p:nvPr/>
        </p:nvSpPr>
        <p:spPr>
          <a:xfrm>
            <a:off x="1875453" y="6333240"/>
            <a:ext cx="57010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https://www.littlewandlelettersandsounds.org.uk/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38176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7A4E044-575C-C5DE-C21F-E1A8FDF50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0674"/>
            <a:ext cx="9144000" cy="5077326"/>
          </a:xfrm>
          <a:prstGeom prst="rect">
            <a:avLst/>
          </a:prstGeom>
        </p:spPr>
      </p:pic>
      <p:pic>
        <p:nvPicPr>
          <p:cNvPr id="4" name="Picture 4" descr="Great Bentley Primary School - Phonics">
            <a:extLst>
              <a:ext uri="{FF2B5EF4-FFF2-40B4-BE49-F238E27FC236}">
                <a16:creationId xmlns:a16="http://schemas.microsoft.com/office/drawing/2014/main" id="{C341C007-8A92-44F1-B3FA-0B151ADA2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6193" y="1"/>
            <a:ext cx="357822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3830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F7AA2-090B-4178-B703-3E964E6D6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5570376" cy="1143000"/>
          </a:xfrm>
        </p:spPr>
        <p:txBody>
          <a:bodyPr/>
          <a:lstStyle/>
          <a:p>
            <a:r>
              <a:rPr lang="en-GB" dirty="0">
                <a:latin typeface="CCW Precursive 1" panose="03050602040000000000" pitchFamily="66" charset="0"/>
              </a:rPr>
              <a:t>Did you know?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08E57-03E5-4E82-855D-7E89409D70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13057"/>
            <a:ext cx="82296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b="1" dirty="0">
                <a:latin typeface="CCW Precursive 1" panose="03050602040000000000" pitchFamily="66" charset="0"/>
              </a:rPr>
              <a:t>The English language has:-</a:t>
            </a: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>26 letters</a:t>
            </a: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>44 sounds</a:t>
            </a: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>Over 100 different ways to spell</a:t>
            </a:r>
          </a:p>
          <a:p>
            <a:r>
              <a:rPr lang="en-GB" dirty="0">
                <a:latin typeface="CCW Precursive 1" panose="03050602040000000000" pitchFamily="66" charset="0"/>
              </a:rPr>
              <a:t> those sounds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5DD9C4-A5D2-44C0-9984-376329EDCF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7202" y="3198045"/>
            <a:ext cx="1800225" cy="14001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2F0606-200B-4B0D-AC1E-016863B38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1126" y="2624827"/>
            <a:ext cx="3276768" cy="24790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46197D-EA9A-4B14-A507-FF31CB61BB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075020" y="84591"/>
            <a:ext cx="2964680" cy="192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225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7E363-17F2-952F-F301-63874E3CA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485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CW Precursive 1" panose="03050602040000000000" pitchFamily="66" charset="0"/>
              </a:rPr>
              <a:t>Did you know there are at least 8 ways to say the ai sound!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BB1A67C-BAE6-9B6E-1C49-0FA8A0652A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40898" t="15639" r="37396" b="20585"/>
          <a:stretch/>
        </p:blipFill>
        <p:spPr>
          <a:xfrm>
            <a:off x="3722913" y="2048785"/>
            <a:ext cx="1408923" cy="1751626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8B83016-6050-E41F-D8D1-88CD577CEE3A}"/>
              </a:ext>
            </a:extLst>
          </p:cNvPr>
          <p:cNvSpPr/>
          <p:nvPr/>
        </p:nvSpPr>
        <p:spPr>
          <a:xfrm rot="946782">
            <a:off x="693560" y="2074658"/>
            <a:ext cx="22525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CW Precursive 1" panose="03050602040000000000" pitchFamily="66" charset="0"/>
              </a:rPr>
              <a:t>tr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/>
                <a:latin typeface="CCW Precursive 1" panose="03050602040000000000" pitchFamily="66" charset="0"/>
              </a:rPr>
              <a:t>ai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CW Precursive 1" panose="03050602040000000000" pitchFamily="66" charset="0"/>
              </a:rPr>
              <a:t>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A25B005-F5B3-1915-74CB-F709B6F9D1B4}"/>
              </a:ext>
            </a:extLst>
          </p:cNvPr>
          <p:cNvSpPr/>
          <p:nvPr/>
        </p:nvSpPr>
        <p:spPr>
          <a:xfrm>
            <a:off x="1608888" y="4326290"/>
            <a:ext cx="20008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CW Precursive 1" panose="03050602040000000000" pitchFamily="66" charset="0"/>
              </a:rPr>
              <a:t>th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/>
                <a:latin typeface="CCW Precursive 1" panose="03050602040000000000" pitchFamily="66" charset="0"/>
              </a:rPr>
              <a:t>ey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94E6E01-47E2-0151-2AAF-55D8072B965B}"/>
              </a:ext>
            </a:extLst>
          </p:cNvPr>
          <p:cNvSpPr/>
          <p:nvPr/>
        </p:nvSpPr>
        <p:spPr>
          <a:xfrm>
            <a:off x="6008136" y="3910109"/>
            <a:ext cx="23054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/>
                <a:latin typeface="CCW Precursive 1" panose="03050602040000000000" pitchFamily="66" charset="0"/>
              </a:rPr>
              <a:t>eigh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CW Precursive 1" panose="03050602040000000000" pitchFamily="66" charset="0"/>
              </a:rPr>
              <a:t>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A1F6990-5F63-4FDF-61E7-93EA5E262EA5}"/>
              </a:ext>
            </a:extLst>
          </p:cNvPr>
          <p:cNvSpPr/>
          <p:nvPr/>
        </p:nvSpPr>
        <p:spPr>
          <a:xfrm>
            <a:off x="738297" y="3286867"/>
            <a:ext cx="18710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CW Precursive 1" panose="03050602040000000000" pitchFamily="66" charset="0"/>
              </a:rPr>
              <a:t>tr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3ABE5"/>
                </a:solidFill>
                <a:effectLst/>
                <a:latin typeface="CCW Precursive 1" panose="03050602040000000000" pitchFamily="66" charset="0"/>
              </a:rPr>
              <a:t>ay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3A4135-5C06-D49B-7645-045D7A7DAEC7}"/>
              </a:ext>
            </a:extLst>
          </p:cNvPr>
          <p:cNvSpPr/>
          <p:nvPr/>
        </p:nvSpPr>
        <p:spPr>
          <a:xfrm>
            <a:off x="2094934" y="5711285"/>
            <a:ext cx="23503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CW Precursive 1" panose="03050602040000000000" pitchFamily="66" charset="0"/>
              </a:rPr>
              <a:t>gr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CCW Precursive 1" panose="03050602040000000000" pitchFamily="66" charset="0"/>
              </a:rPr>
              <a:t>ea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CW Precursive 1" panose="03050602040000000000" pitchFamily="66" charset="0"/>
              </a:rPr>
              <a:t>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6D4A622-CC30-0987-3FC2-7350D868CEFB}"/>
              </a:ext>
            </a:extLst>
          </p:cNvPr>
          <p:cNvSpPr/>
          <p:nvPr/>
        </p:nvSpPr>
        <p:spPr>
          <a:xfrm>
            <a:off x="5355644" y="5127188"/>
            <a:ext cx="20970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CW Precursive 1" panose="03050602040000000000" pitchFamily="66" charset="0"/>
              </a:rPr>
              <a:t>c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  <a:latin typeface="CCW Precursive 1" panose="03050602040000000000" pitchFamily="66" charset="0"/>
              </a:rPr>
              <a:t>a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CW Precursive 1" panose="03050602040000000000" pitchFamily="66" charset="0"/>
              </a:rPr>
              <a:t>k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  <a:latin typeface="CCW Precursive 1" panose="03050602040000000000" pitchFamily="66" charset="0"/>
              </a:rPr>
              <a:t>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CD8DC6-8C7A-D8C3-D689-C5852B474619}"/>
              </a:ext>
            </a:extLst>
          </p:cNvPr>
          <p:cNvSpPr/>
          <p:nvPr/>
        </p:nvSpPr>
        <p:spPr>
          <a:xfrm rot="20736304">
            <a:off x="5539176" y="2477923"/>
            <a:ext cx="34483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CW Precursive 1" panose="03050602040000000000" pitchFamily="66" charset="0"/>
              </a:rPr>
              <a:t>str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CCW Precursive 1" panose="03050602040000000000" pitchFamily="66" charset="0"/>
              </a:rPr>
              <a:t>aigh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CW Precursive 1" panose="03050602040000000000" pitchFamily="66" charset="0"/>
              </a:rPr>
              <a:t>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63604F7-22FB-9A3C-9EDF-D4667EE21796}"/>
              </a:ext>
            </a:extLst>
          </p:cNvPr>
          <p:cNvSpPr/>
          <p:nvPr/>
        </p:nvSpPr>
        <p:spPr>
          <a:xfrm>
            <a:off x="4445257" y="4086528"/>
            <a:ext cx="7425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CW Precursive 1" panose="03050602040000000000" pitchFamily="66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381640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C9959-8D05-A11D-C347-8E54AB95E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D6E3F3-FF99-875B-0450-1C5F533FEE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92898"/>
            <a:ext cx="9144000" cy="536510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US" sz="3200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US" sz="3200" b="1" dirty="0">
                <a:latin typeface="CCW Precursive 1" panose="03050602040000000000" pitchFamily="66" charset="0"/>
              </a:rPr>
              <a:t>phoneme</a:t>
            </a:r>
            <a:r>
              <a:rPr lang="en-US" sz="3200" dirty="0">
                <a:latin typeface="CCW Precursive 1" panose="03050602040000000000" pitchFamily="66" charset="0"/>
              </a:rPr>
              <a:t> - Any one of the 44 sounds which make up words in the English language. </a:t>
            </a:r>
          </a:p>
          <a:p>
            <a:pPr marL="0" indent="0">
              <a:buNone/>
            </a:pPr>
            <a:endParaRPr lang="en-US" sz="3200" dirty="0">
              <a:latin typeface="CCW Precursive 1" panose="03050602040000000000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3200" b="1" dirty="0">
                <a:latin typeface="CCW Precursive 1" panose="03050602040000000000" pitchFamily="66" charset="0"/>
              </a:rPr>
              <a:t>-grapheme </a:t>
            </a:r>
            <a:r>
              <a:rPr lang="en-US" sz="3200" dirty="0">
                <a:latin typeface="CCW Precursive 1" panose="03050602040000000000" pitchFamily="66" charset="0"/>
              </a:rPr>
              <a:t>– How a phoneme is written down. There can be more than one way to spell a phoneme. </a:t>
            </a:r>
            <a:r>
              <a:rPr lang="en-US" sz="3200" dirty="0" err="1">
                <a:latin typeface="CCW Precursive 1" panose="03050602040000000000" pitchFamily="66" charset="0"/>
              </a:rPr>
              <a:t>E.g</a:t>
            </a:r>
            <a:r>
              <a:rPr lang="en-US" sz="3200" dirty="0">
                <a:latin typeface="CCW Precursive 1" panose="03050602040000000000" pitchFamily="66" charset="0"/>
              </a:rPr>
              <a:t>-the phoneme ‘ay’ is spelt differently in each of the words ‘w</a:t>
            </a:r>
            <a:r>
              <a:rPr lang="en-US" sz="3200" b="1" dirty="0">
                <a:solidFill>
                  <a:srgbClr val="0070C0"/>
                </a:solidFill>
                <a:latin typeface="CCW Precursive 1" panose="03050602040000000000" pitchFamily="66" charset="0"/>
              </a:rPr>
              <a:t>ay</a:t>
            </a:r>
            <a:r>
              <a:rPr lang="en-US" sz="3200" dirty="0">
                <a:latin typeface="CCW Precursive 1" panose="03050602040000000000" pitchFamily="66" charset="0"/>
              </a:rPr>
              <a:t>’, ‘m</a:t>
            </a:r>
            <a:r>
              <a:rPr lang="en-US" sz="3200" b="1" dirty="0">
                <a:solidFill>
                  <a:srgbClr val="0070C0"/>
                </a:solidFill>
                <a:latin typeface="CCW Precursive 1" panose="03050602040000000000" pitchFamily="66" charset="0"/>
              </a:rPr>
              <a:t>a</a:t>
            </a:r>
            <a:r>
              <a:rPr lang="en-US" sz="3200" dirty="0">
                <a:latin typeface="CCW Precursive 1" panose="03050602040000000000" pitchFamily="66" charset="0"/>
              </a:rPr>
              <a:t>k</a:t>
            </a:r>
            <a:r>
              <a:rPr lang="en-US" sz="3200" b="1" dirty="0">
                <a:solidFill>
                  <a:srgbClr val="0070C0"/>
                </a:solidFill>
                <a:latin typeface="CCW Precursive 1" panose="03050602040000000000" pitchFamily="66" charset="0"/>
              </a:rPr>
              <a:t>e</a:t>
            </a:r>
            <a:r>
              <a:rPr lang="en-US" sz="3200" dirty="0">
                <a:latin typeface="CCW Precursive 1" panose="03050602040000000000" pitchFamily="66" charset="0"/>
              </a:rPr>
              <a:t>’, ‘f</a:t>
            </a:r>
            <a:r>
              <a:rPr lang="en-US" sz="3200" b="1" dirty="0">
                <a:solidFill>
                  <a:srgbClr val="0070C0"/>
                </a:solidFill>
                <a:latin typeface="CCW Precursive 1" panose="03050602040000000000" pitchFamily="66" charset="0"/>
              </a:rPr>
              <a:t>ai</a:t>
            </a:r>
            <a:r>
              <a:rPr lang="en-US" sz="3200" dirty="0">
                <a:latin typeface="CCW Precursive 1" panose="03050602040000000000" pitchFamily="66" charset="0"/>
              </a:rPr>
              <a:t>l’, ‘gr</a:t>
            </a:r>
            <a:r>
              <a:rPr lang="en-US" sz="3200" b="1" dirty="0">
                <a:solidFill>
                  <a:srgbClr val="0070C0"/>
                </a:solidFill>
                <a:latin typeface="CCW Precursive 1" panose="03050602040000000000" pitchFamily="66" charset="0"/>
              </a:rPr>
              <a:t>ea</a:t>
            </a:r>
            <a:r>
              <a:rPr lang="en-US" sz="3200" dirty="0">
                <a:latin typeface="CCW Precursive 1" panose="03050602040000000000" pitchFamily="66" charset="0"/>
              </a:rPr>
              <a:t>t’, ‘sl</a:t>
            </a:r>
            <a:r>
              <a:rPr lang="en-US" sz="3200" b="1" dirty="0">
                <a:solidFill>
                  <a:srgbClr val="0070C0"/>
                </a:solidFill>
                <a:latin typeface="CCW Precursive 1" panose="03050602040000000000" pitchFamily="66" charset="0"/>
              </a:rPr>
              <a:t>eigh</a:t>
            </a:r>
            <a:r>
              <a:rPr lang="en-US" sz="3200" dirty="0">
                <a:latin typeface="CCW Precursive 1" panose="03050602040000000000" pitchFamily="66" charset="0"/>
              </a:rPr>
              <a:t>’ and ‘l</a:t>
            </a:r>
            <a:r>
              <a:rPr lang="en-US" sz="3200" b="1" dirty="0">
                <a:solidFill>
                  <a:srgbClr val="0070C0"/>
                </a:solidFill>
                <a:latin typeface="CCW Precursive 1" panose="03050602040000000000" pitchFamily="66" charset="0"/>
              </a:rPr>
              <a:t>a</a:t>
            </a:r>
            <a:r>
              <a:rPr lang="en-US" sz="3200" dirty="0">
                <a:latin typeface="CCW Precursive 1" panose="03050602040000000000" pitchFamily="66" charset="0"/>
              </a:rPr>
              <a:t>dy’. </a:t>
            </a:r>
          </a:p>
          <a:p>
            <a:pPr marL="0" indent="0">
              <a:buNone/>
            </a:pPr>
            <a:endParaRPr lang="en-US" sz="3200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US" sz="3200" b="1" dirty="0">
                <a:latin typeface="CCW Precursive 1" panose="03050602040000000000" pitchFamily="66" charset="0"/>
              </a:rPr>
              <a:t>-blending</a:t>
            </a:r>
            <a:r>
              <a:rPr lang="en-US" sz="3200" dirty="0">
                <a:latin typeface="CCW Precursive 1" panose="03050602040000000000" pitchFamily="66" charset="0"/>
              </a:rPr>
              <a:t> – Putting together the sounds in a word in order to read it, e.g. </a:t>
            </a:r>
          </a:p>
          <a:p>
            <a:pPr marL="0" indent="0">
              <a:buNone/>
            </a:pPr>
            <a:r>
              <a:rPr lang="en-US" sz="3200" dirty="0">
                <a:latin typeface="CCW Precursive 1" panose="03050602040000000000" pitchFamily="66" charset="0"/>
              </a:rPr>
              <a:t>‘f – r – o – g, frog’ </a:t>
            </a:r>
          </a:p>
          <a:p>
            <a:pPr marL="0" indent="0">
              <a:buNone/>
            </a:pPr>
            <a:endParaRPr lang="en-US" sz="3200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US" sz="3200" b="1" dirty="0">
                <a:latin typeface="CCW Precursive 1" panose="03050602040000000000" pitchFamily="66" charset="0"/>
              </a:rPr>
              <a:t>-Digraph</a:t>
            </a:r>
            <a:r>
              <a:rPr lang="en-US" sz="3200" dirty="0">
                <a:latin typeface="CCW Precursive 1" panose="03050602040000000000" pitchFamily="66" charset="0"/>
              </a:rPr>
              <a:t>- 2 letters making one sound </a:t>
            </a:r>
          </a:p>
          <a:p>
            <a:pPr marL="0" indent="0">
              <a:buNone/>
            </a:pPr>
            <a:endParaRPr lang="en-US" sz="3200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US" sz="3200" b="1" dirty="0">
                <a:latin typeface="CCW Precursive 1" panose="03050602040000000000" pitchFamily="66" charset="0"/>
              </a:rPr>
              <a:t>-Trigraph</a:t>
            </a:r>
            <a:r>
              <a:rPr lang="en-US" sz="3200" dirty="0">
                <a:latin typeface="CCW Precursive 1" panose="03050602040000000000" pitchFamily="66" charset="0"/>
              </a:rPr>
              <a:t>- 3 letters making one sound</a:t>
            </a:r>
            <a:endParaRPr lang="en-GB" sz="3200" dirty="0">
              <a:latin typeface="CCW Precursive 1" panose="03050602040000000000" pitchFamily="66" charset="0"/>
            </a:endParaRP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DF9A3E-25E4-55EF-99CA-782F32E16E9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60" b="72385"/>
          <a:stretch/>
        </p:blipFill>
        <p:spPr>
          <a:xfrm>
            <a:off x="0" y="274638"/>
            <a:ext cx="9144000" cy="140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3763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59241" y="76486"/>
            <a:ext cx="72571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CW Precursive 1" panose="03050602040000000000" pitchFamily="66" charset="0"/>
              </a:rPr>
              <a:t>How we teach phonics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8455" y="1135758"/>
            <a:ext cx="9078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  <a:latin typeface="CCW Precursive 1" panose="03050602040000000000" pitchFamily="66" charset="0"/>
              </a:rPr>
              <a:t>Daily phonics sessions from Reception to Year 2</a:t>
            </a:r>
          </a:p>
          <a:p>
            <a:endParaRPr lang="en-US" sz="2000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endParaRPr lang="en-US" sz="2000" dirty="0">
              <a:solidFill>
                <a:srgbClr val="3366FF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24225" y="6049996"/>
            <a:ext cx="6876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CW Precursive 1" panose="03050602040000000000" pitchFamily="66" charset="0"/>
              </a:rPr>
              <a:t>Practice makes permanent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6441" y="2933953"/>
            <a:ext cx="76353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CW Precursive 1" panose="03050602040000000000" pitchFamily="66" charset="0"/>
              </a:rPr>
              <a:t>                                                                             Correct pronunciation is vital  - Videos on Little Wandle Website:</a:t>
            </a:r>
          </a:p>
          <a:p>
            <a:r>
              <a:rPr lang="en-US" dirty="0">
                <a:latin typeface="CCW Precursive 1" panose="03050602040000000000" pitchFamily="66" charset="0"/>
              </a:rPr>
              <a:t>                        </a:t>
            </a:r>
          </a:p>
          <a:p>
            <a:r>
              <a:rPr lang="en-US" dirty="0">
                <a:latin typeface="CCW Precursive 1" panose="03050602040000000000" pitchFamily="66" charset="0"/>
              </a:rPr>
              <a:t>         </a:t>
            </a:r>
          </a:p>
          <a:p>
            <a:r>
              <a:rPr lang="en-US" dirty="0">
                <a:latin typeface="CCW Precursive 1" panose="03050602040000000000" pitchFamily="66" charset="0"/>
                <a:hlinkClick r:id="rId2"/>
              </a:rPr>
              <a:t>https://www.littlewandlelettersandsounds.org.uk/resources/for-parents</a:t>
            </a:r>
            <a:r>
              <a:rPr lang="en-US" dirty="0">
                <a:latin typeface="CCW Precursive 1" panose="03050602040000000000" pitchFamily="66" charset="0"/>
              </a:rPr>
              <a:t>/</a:t>
            </a:r>
          </a:p>
          <a:p>
            <a:endParaRPr lang="en-US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063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15CE3E-B760-C815-C277-0947EF836D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870" y="875620"/>
            <a:ext cx="5814384" cy="576777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4E6204-B86C-1944-09B6-2DCF4675B940}"/>
              </a:ext>
            </a:extLst>
          </p:cNvPr>
          <p:cNvSpPr txBox="1"/>
          <p:nvPr/>
        </p:nvSpPr>
        <p:spPr>
          <a:xfrm>
            <a:off x="139958" y="349345"/>
            <a:ext cx="90040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CW Precursive 1" panose="03050602040000000000" pitchFamily="66" charset="0"/>
              </a:rPr>
              <a:t>Sounds learned in Reception</a:t>
            </a:r>
            <a:r>
              <a:rPr lang="en-GB" dirty="0"/>
              <a:t>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92F9A1-F6AE-D547-A5DC-2A3D1B86B1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5402" y="4788908"/>
            <a:ext cx="4912298" cy="2010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4559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2" b="50000"/>
          <a:stretch/>
        </p:blipFill>
        <p:spPr>
          <a:xfrm>
            <a:off x="0" y="2332652"/>
            <a:ext cx="9139363" cy="20387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AE866C3-9094-8DD3-5C08-7795184AEF51}"/>
              </a:ext>
            </a:extLst>
          </p:cNvPr>
          <p:cNvSpPr txBox="1"/>
          <p:nvPr/>
        </p:nvSpPr>
        <p:spPr>
          <a:xfrm>
            <a:off x="541176" y="307910"/>
            <a:ext cx="75764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CW Precursive 1" panose="03050602040000000000" pitchFamily="66" charset="0"/>
              </a:rPr>
              <a:t>We use sound buttons to sound talk and blend each word.</a:t>
            </a:r>
          </a:p>
          <a:p>
            <a:endParaRPr lang="en-GB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>Blending is where we sound talk each phoneme and put them together.</a:t>
            </a:r>
          </a:p>
          <a:p>
            <a:endParaRPr lang="en-GB" dirty="0"/>
          </a:p>
        </p:txBody>
      </p:sp>
      <p:pic>
        <p:nvPicPr>
          <p:cNvPr id="5" name="Online Media 3" descr="How we teach blending">
            <a:hlinkClick r:id="" action="ppaction://media"/>
            <a:extLst>
              <a:ext uri="{FF2B5EF4-FFF2-40B4-BE49-F238E27FC236}">
                <a16:creationId xmlns:a16="http://schemas.microsoft.com/office/drawing/2014/main" id="{1B955A25-C359-F894-06BF-0488A920550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090454" y="4224130"/>
            <a:ext cx="4477900" cy="253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9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527" y="1897408"/>
            <a:ext cx="6610767" cy="496059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5DE4D82-5089-F641-F228-BDB46D92B87A}"/>
              </a:ext>
            </a:extLst>
          </p:cNvPr>
          <p:cNvSpPr txBox="1"/>
          <p:nvPr/>
        </p:nvSpPr>
        <p:spPr>
          <a:xfrm>
            <a:off x="597159" y="451176"/>
            <a:ext cx="81549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CW Precursive 1" panose="03050602040000000000" pitchFamily="66" charset="0"/>
              </a:rPr>
              <a:t>Digraphs and trigraphs have a line under them to make sure children say 1 sound for the grapheme.</a:t>
            </a:r>
          </a:p>
        </p:txBody>
      </p:sp>
    </p:spTree>
    <p:extLst>
      <p:ext uri="{BB962C8B-B14F-4D97-AF65-F5344CB8AC3E}">
        <p14:creationId xmlns:p14="http://schemas.microsoft.com/office/powerpoint/2010/main" val="2727932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1" t="15509" r="4185" b="20136"/>
          <a:stretch/>
        </p:blipFill>
        <p:spPr>
          <a:xfrm>
            <a:off x="718456" y="2258009"/>
            <a:ext cx="8042989" cy="441337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A8F658-2B34-4E23-8391-63895F649CF0}"/>
              </a:ext>
            </a:extLst>
          </p:cNvPr>
          <p:cNvSpPr txBox="1"/>
          <p:nvPr/>
        </p:nvSpPr>
        <p:spPr>
          <a:xfrm>
            <a:off x="989045" y="186612"/>
            <a:ext cx="64194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CW Precursive 1" panose="03050602040000000000" pitchFamily="66" charset="0"/>
              </a:rPr>
              <a:t>Tricky words are words that cannot be sounded out phonetically.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833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AF8A3-4BFF-6A1B-EEA3-E730094A4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28517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latin typeface="CCW Precursive 1" panose="03050602040000000000" pitchFamily="66" charset="0"/>
              </a:rPr>
              <a:t>Each sound that we teach has either a mnemonic </a:t>
            </a:r>
            <a:br>
              <a:rPr lang="en-US" sz="2000" dirty="0">
                <a:latin typeface="CCW Precursive 1" panose="03050602040000000000" pitchFamily="66" charset="0"/>
              </a:rPr>
            </a:br>
            <a:br>
              <a:rPr lang="en-US" sz="2000" dirty="0">
                <a:latin typeface="CCW Precursive 1" panose="03050602040000000000" pitchFamily="66" charset="0"/>
              </a:rPr>
            </a:br>
            <a:r>
              <a:rPr lang="en-US" sz="2000" dirty="0">
                <a:latin typeface="CCW Precursive 1" panose="03050602040000000000" pitchFamily="66" charset="0"/>
              </a:rPr>
              <a:t>‘Around the astronaut and down into space.’</a:t>
            </a:r>
            <a:br>
              <a:rPr lang="en-US" sz="2000" dirty="0">
                <a:latin typeface="CCW Precursive 1" panose="03050602040000000000" pitchFamily="66" charset="0"/>
              </a:rPr>
            </a:br>
            <a:br>
              <a:rPr lang="en-US" sz="2000" dirty="0">
                <a:latin typeface="CCW Precursive 1" panose="03050602040000000000" pitchFamily="66" charset="0"/>
              </a:rPr>
            </a:br>
            <a:r>
              <a:rPr lang="en-US" sz="2000" dirty="0">
                <a:latin typeface="CCW Precursive 1" panose="03050602040000000000" pitchFamily="66" charset="0"/>
              </a:rPr>
              <a:t>Helps with handwriting practice.</a:t>
            </a:r>
            <a:br>
              <a:rPr lang="en-US" sz="2000" dirty="0">
                <a:latin typeface="CCW Precursive 1" panose="03050602040000000000" pitchFamily="66" charset="0"/>
              </a:rPr>
            </a:br>
            <a:br>
              <a:rPr lang="en-US" sz="2000" dirty="0">
                <a:latin typeface="CCW Precursive 1" panose="03050602040000000000" pitchFamily="66" charset="0"/>
              </a:rPr>
            </a:br>
            <a:r>
              <a:rPr lang="en-US" sz="2000" dirty="0">
                <a:latin typeface="CCW Precursive 1" panose="03050602040000000000" pitchFamily="66" charset="0"/>
              </a:rPr>
              <a:t> Digraphs have phrases like boing-boing for ‘oi’. This helps the children </a:t>
            </a:r>
            <a:r>
              <a:rPr lang="en-US" sz="2000" dirty="0" err="1">
                <a:latin typeface="CCW Precursive 1" panose="03050602040000000000" pitchFamily="66" charset="0"/>
              </a:rPr>
              <a:t>recognise</a:t>
            </a:r>
            <a:r>
              <a:rPr lang="en-US" sz="2000" dirty="0">
                <a:latin typeface="CCW Precursive 1" panose="03050602040000000000" pitchFamily="66" charset="0"/>
              </a:rPr>
              <a:t> and remember the graphemes. </a:t>
            </a:r>
            <a:br>
              <a:rPr lang="en-US" i="1" dirty="0"/>
            </a:b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9F5E8EC-B324-76A1-01F7-875EFEF69E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7159" y="117056"/>
            <a:ext cx="8229600" cy="3983940"/>
          </a:xfrm>
        </p:spPr>
      </p:pic>
    </p:spTree>
    <p:extLst>
      <p:ext uri="{BB962C8B-B14F-4D97-AF65-F5344CB8AC3E}">
        <p14:creationId xmlns:p14="http://schemas.microsoft.com/office/powerpoint/2010/main" val="3620794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DADF5-2923-4E34-A899-626893FFF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Precursive 1" panose="03050602040000000000" pitchFamily="66" charset="0"/>
              </a:rPr>
              <a:t>Additional Websites: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90B8BE-18C1-4EC9-8B42-6DF245EB8C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u="sng" dirty="0">
                <a:latin typeface="CCW Precursive 1" panose="03050602040000000000" pitchFamily="66" charset="0"/>
              </a:rPr>
              <a:t>Websites for Phonics games:</a:t>
            </a: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Phonics Play - </a:t>
            </a:r>
            <a:r>
              <a:rPr lang="en-GB" dirty="0">
                <a:latin typeface="CCW Precursive 1" panose="03050602040000000000" pitchFamily="66" charset="0"/>
                <a:hlinkClick r:id="rId2"/>
              </a:rPr>
              <a:t>https://www.phonicsplay.co.uk/</a:t>
            </a:r>
            <a:r>
              <a:rPr lang="en-GB" dirty="0">
                <a:latin typeface="CCW Precursive 1" panose="03050602040000000000" pitchFamily="66" charset="0"/>
              </a:rPr>
              <a:t> </a:t>
            </a: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Phonic Bloom - </a:t>
            </a:r>
            <a:r>
              <a:rPr lang="en-GB" dirty="0">
                <a:latin typeface="CCW Precursive 1" panose="03050602040000000000" pitchFamily="66" charset="0"/>
                <a:hlinkClick r:id="rId3"/>
              </a:rPr>
              <a:t>https://www.phonicsbloom.com/</a:t>
            </a:r>
            <a:r>
              <a:rPr lang="en-GB" dirty="0">
                <a:latin typeface="CCW Precursive 1" panose="03050602040000000000" pitchFamily="66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    </a:t>
            </a:r>
          </a:p>
          <a:p>
            <a:pPr marL="0" indent="0">
              <a:buNone/>
            </a:pPr>
            <a:r>
              <a:rPr lang="en-GB" dirty="0" err="1">
                <a:latin typeface="CCW Precursive 1" panose="03050602040000000000" pitchFamily="66" charset="0"/>
              </a:rPr>
              <a:t>Topmarks</a:t>
            </a:r>
            <a:r>
              <a:rPr lang="en-GB" dirty="0">
                <a:latin typeface="CCW Precursive 1" panose="03050602040000000000" pitchFamily="66" charset="0"/>
              </a:rPr>
              <a:t> - </a:t>
            </a:r>
            <a:r>
              <a:rPr lang="en-GB" dirty="0">
                <a:latin typeface="CCW Precursive 1" panose="03050602040000000000" pitchFamily="66" charset="0"/>
                <a:hlinkClick r:id="rId4"/>
              </a:rPr>
              <a:t>https://www.topmarks.co.uk/english-games/5-7-years/letters-and-sounds</a:t>
            </a:r>
            <a:endParaRPr lang="en-GB" dirty="0">
              <a:latin typeface="CCW Precursive 1" panose="03050602040000000000" pitchFamily="66" charset="0"/>
            </a:endParaRPr>
          </a:p>
          <a:p>
            <a:pPr marL="0" indent="0" algn="l" fontAlgn="base">
              <a:buNone/>
            </a:pPr>
            <a:br>
              <a:rPr lang="en-GB" b="0" i="0" dirty="0">
                <a:solidFill>
                  <a:srgbClr val="424242"/>
                </a:solidFill>
                <a:effectLst/>
                <a:latin typeface="Segoe UI" panose="020B0502040204020203" pitchFamily="34" charset="0"/>
              </a:rPr>
            </a:br>
            <a:r>
              <a:rPr lang="en-GB" b="0" i="0" dirty="0">
                <a:solidFill>
                  <a:srgbClr val="424242"/>
                </a:solidFill>
                <a:effectLst/>
                <a:latin typeface="CCW Precursive 1" panose="03050602040000000000" pitchFamily="66" charset="0"/>
              </a:rPr>
              <a:t>ICT Games -</a:t>
            </a:r>
          </a:p>
          <a:p>
            <a:pPr algn="l" fontAlgn="base"/>
            <a:r>
              <a:rPr lang="en-GB" b="0" i="0" dirty="0" err="1">
                <a:solidFill>
                  <a:srgbClr val="424242"/>
                </a:solidFill>
                <a:effectLst/>
                <a:latin typeface="CCW Precursive 1" panose="03050602040000000000" pitchFamily="66" charset="0"/>
                <a:hlinkClick r:id="rId5"/>
              </a:rPr>
              <a:t>ictgames</a:t>
            </a:r>
            <a:r>
              <a:rPr lang="en-GB" b="0" i="0" dirty="0">
                <a:solidFill>
                  <a:srgbClr val="424242"/>
                </a:solidFill>
                <a:effectLst/>
                <a:latin typeface="CCW Precursive 1" panose="03050602040000000000" pitchFamily="66" charset="0"/>
                <a:hlinkClick r:id="rId5"/>
              </a:rPr>
              <a:t> || html5 English Games Page</a:t>
            </a:r>
            <a:endParaRPr lang="en-GB" b="0" i="0" dirty="0">
              <a:solidFill>
                <a:srgbClr val="424242"/>
              </a:solidFill>
              <a:effectLst/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 </a:t>
            </a:r>
          </a:p>
          <a:p>
            <a:pPr marL="0" indent="0">
              <a:buNone/>
            </a:pPr>
            <a:r>
              <a:rPr lang="en-GB" dirty="0"/>
              <a:t>    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05595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42647" y="354945"/>
            <a:ext cx="48173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>
                <a:solidFill>
                  <a:srgbClr val="0000FF"/>
                </a:solidFill>
                <a:latin typeface="CCW Precursive 1" panose="03050602040000000000" pitchFamily="66" charset="0"/>
              </a:rPr>
              <a:t>Reading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7305" y="1643058"/>
            <a:ext cx="31261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We want children to</a:t>
            </a:r>
          </a:p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 love reading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875" y="3182719"/>
            <a:ext cx="30155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Reading should be </a:t>
            </a:r>
          </a:p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enjoyable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44366" y="3121077"/>
            <a:ext cx="31261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We want children to</a:t>
            </a:r>
          </a:p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 read for pleasure</a:t>
            </a:r>
          </a:p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 and be life </a:t>
            </a:r>
          </a:p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long readers.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51319" y="1693466"/>
            <a:ext cx="41520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Learning to read should be</a:t>
            </a:r>
          </a:p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 a positive experience</a:t>
            </a:r>
          </a:p>
        </p:txBody>
      </p:sp>
      <p:pic>
        <p:nvPicPr>
          <p:cNvPr id="13" name="Picture 12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066" y="2443975"/>
            <a:ext cx="2908300" cy="2794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46226" y="5647765"/>
            <a:ext cx="82301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Reading underpins children’s access to the curriculum </a:t>
            </a:r>
          </a:p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and clearly impacts on their achievement</a:t>
            </a:r>
          </a:p>
        </p:txBody>
      </p:sp>
    </p:spTree>
    <p:extLst>
      <p:ext uri="{BB962C8B-B14F-4D97-AF65-F5344CB8AC3E}">
        <p14:creationId xmlns:p14="http://schemas.microsoft.com/office/powerpoint/2010/main" val="3107384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69168" y="630838"/>
            <a:ext cx="82450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CCW Precursive 1" panose="03050602040000000000" pitchFamily="66" charset="0"/>
              </a:rPr>
              <a:t>Once children have a secure knowledge of a number of GPC’s (Grapheme Phoneme Correspondences) and are confidently blending, they will be ready for reading books.</a:t>
            </a:r>
            <a:endParaRPr lang="en-US" sz="2400" dirty="0">
              <a:solidFill>
                <a:srgbClr val="0000FF"/>
              </a:solidFill>
              <a:latin typeface="CCW Precursive 1" panose="03050602040000000000" pitchFamily="66" charset="0"/>
            </a:endParaRPr>
          </a:p>
          <a:p>
            <a:endParaRPr lang="en-US" sz="2400" dirty="0">
              <a:solidFill>
                <a:srgbClr val="0000FF"/>
              </a:solidFill>
              <a:latin typeface="CCW Precursive 1" panose="03050602040000000000" pitchFamily="66" charset="0"/>
            </a:endParaRPr>
          </a:p>
          <a:p>
            <a:r>
              <a:rPr lang="en-US" sz="2400" b="1" dirty="0">
                <a:solidFill>
                  <a:srgbClr val="0000FF"/>
                </a:solidFill>
                <a:latin typeface="CCW Precursive 1" panose="03050602040000000000" pitchFamily="66" charset="0"/>
              </a:rPr>
              <a:t>Prior to this they may have wordless books which develop great language skills and teach children the layout of books</a:t>
            </a:r>
          </a:p>
          <a:p>
            <a:r>
              <a:rPr lang="en-US" sz="2400" b="1" dirty="0">
                <a:solidFill>
                  <a:srgbClr val="0000FF"/>
                </a:solidFill>
                <a:latin typeface="CCW Precursive 1" panose="03050602040000000000" pitchFamily="66" charset="0"/>
              </a:rPr>
              <a:t>and how to handle books.</a:t>
            </a:r>
          </a:p>
        </p:txBody>
      </p:sp>
      <p:pic>
        <p:nvPicPr>
          <p:cNvPr id="6" name="Picture 5" descr="x500_c2a649fc-eedf-4e04-859a-987ae534fbee_600x6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368" y="4901557"/>
            <a:ext cx="1648341" cy="1559331"/>
          </a:xfrm>
          <a:prstGeom prst="rect">
            <a:avLst/>
          </a:prstGeom>
        </p:spPr>
      </p:pic>
      <p:pic>
        <p:nvPicPr>
          <p:cNvPr id="7" name="Picture 6" descr="x500_937ce1c2-a586-437a-92b3-aff4249770f7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069" y="4797738"/>
            <a:ext cx="1619263" cy="1531823"/>
          </a:xfrm>
          <a:prstGeom prst="rect">
            <a:avLst/>
          </a:prstGeom>
        </p:spPr>
      </p:pic>
      <p:pic>
        <p:nvPicPr>
          <p:cNvPr id="8" name="Picture 7" descr="x500_2bc7c73f-0e05-4c9b-8c60-96ea2f6917ff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397" y="4825012"/>
            <a:ext cx="1558306" cy="147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657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image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03" y="109098"/>
            <a:ext cx="2717777" cy="13588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65680" y="344080"/>
            <a:ext cx="44646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6600"/>
                </a:solidFill>
                <a:latin typeface="CCW Precursive 1" panose="03050602040000000000" pitchFamily="66" charset="0"/>
              </a:rPr>
              <a:t>How we teach </a:t>
            </a:r>
          </a:p>
          <a:p>
            <a:r>
              <a:rPr lang="en-US" sz="3600" dirty="0">
                <a:solidFill>
                  <a:srgbClr val="FF6600"/>
                </a:solidFill>
                <a:latin typeface="CCW Precursive 1" panose="03050602040000000000" pitchFamily="66" charset="0"/>
              </a:rPr>
              <a:t>reading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903" y="1850372"/>
            <a:ext cx="61991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  <a:latin typeface="CCW Precursive 1" panose="03050602040000000000" pitchFamily="66" charset="0"/>
              </a:rPr>
              <a:t>Reading practice sessions are :</a:t>
            </a:r>
          </a:p>
          <a:p>
            <a:endParaRPr lang="en-US" sz="2400" dirty="0">
              <a:latin typeface="CCW Precursive 1" panose="03050602040000000000" pitchFamily="66" charset="0"/>
            </a:endParaRPr>
          </a:p>
          <a:p>
            <a:endParaRPr lang="en-US" sz="2400" dirty="0">
              <a:latin typeface="CCW Precursive 1" panose="03050602040000000000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8382" y="2766785"/>
            <a:ext cx="41889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Timetabled 3 times a week.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04303" y="4606529"/>
            <a:ext cx="3639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Taught in small groups.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18382" y="3356664"/>
            <a:ext cx="80609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Matched to children’s</a:t>
            </a: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secure phonic knowledge </a:t>
            </a: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and word reading.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C9BDDD-098A-7C39-0156-0932DFE0CA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307132"/>
            <a:ext cx="4525251" cy="420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8581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503902"/>
            <a:ext cx="9666429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Reading Practice Books carefully matched so children can read </a:t>
            </a: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fluently and independently</a:t>
            </a:r>
          </a:p>
          <a:p>
            <a:endParaRPr lang="en-US" b="1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3 Reads </a:t>
            </a:r>
            <a:r>
              <a:rPr lang="mr-IN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–</a:t>
            </a:r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 each one begins with some quick sounds and </a:t>
            </a: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words practice</a:t>
            </a:r>
          </a:p>
          <a:p>
            <a:endParaRPr lang="en-US" b="1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pPr marL="342900" indent="-342900">
              <a:buAutoNum type="arabicPeriod"/>
            </a:pPr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Decoding</a:t>
            </a:r>
          </a:p>
          <a:p>
            <a:pPr marL="342900" indent="-342900">
              <a:buAutoNum type="arabicPeriod"/>
            </a:pPr>
            <a:endParaRPr lang="en-US" b="1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US" b="1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pPr marL="342900" indent="-342900">
              <a:buAutoNum type="arabicPeriod"/>
            </a:pPr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Prosody</a:t>
            </a: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      (intonation, expression)</a:t>
            </a:r>
          </a:p>
          <a:p>
            <a:pPr marL="342900" indent="-342900">
              <a:buAutoNum type="arabicPeriod"/>
            </a:pPr>
            <a:endParaRPr lang="en-US" b="1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3.   Comprehension</a:t>
            </a:r>
          </a:p>
          <a:p>
            <a:pPr marL="342900" indent="-342900">
              <a:buAutoNum type="arabicPeriod"/>
            </a:pPr>
            <a:endParaRPr lang="en-US" b="1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When children take their book home to read they should be </a:t>
            </a:r>
          </a:p>
          <a:p>
            <a:r>
              <a:rPr lang="en-US" b="1" dirty="0">
                <a:solidFill>
                  <a:srgbClr val="FF0000"/>
                </a:solidFill>
                <a:latin typeface="CCW Precursive 1" panose="03050602040000000000" pitchFamily="66" charset="0"/>
              </a:rPr>
              <a:t>95% fluent.</a:t>
            </a: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Please do not worry that a book is too easy </a:t>
            </a:r>
            <a:r>
              <a:rPr lang="mr-IN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–</a:t>
            </a:r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 your child </a:t>
            </a: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needs to develop fluency and confidence in reading. </a:t>
            </a:r>
          </a:p>
          <a:p>
            <a:endParaRPr lang="en-US" b="1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Re-reading a book  they have had before helps develop</a:t>
            </a: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fluency </a:t>
            </a:r>
            <a:r>
              <a:rPr lang="mr-IN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–</a:t>
            </a:r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 this is the goal.</a:t>
            </a:r>
          </a:p>
          <a:p>
            <a:endParaRPr lang="en-US" b="1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pPr algn="ctr"/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Celebrate their success!!!</a:t>
            </a:r>
          </a:p>
        </p:txBody>
      </p:sp>
      <p:pic>
        <p:nvPicPr>
          <p:cNvPr id="7" name="Picture 6" descr="down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933303"/>
            <a:ext cx="3472783" cy="201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195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0730" y="202854"/>
            <a:ext cx="8348760" cy="74481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CCW Precursive 1" panose="03050602040000000000" pitchFamily="66" charset="0"/>
              </a:rPr>
              <a:t>How do we decide which books </a:t>
            </a:r>
          </a:p>
          <a:p>
            <a:r>
              <a:rPr lang="en-US" sz="3200" b="1" dirty="0">
                <a:solidFill>
                  <a:srgbClr val="0000FF"/>
                </a:solidFill>
                <a:latin typeface="CCW Precursive 1" panose="03050602040000000000" pitchFamily="66" charset="0"/>
              </a:rPr>
              <a:t>children read?</a:t>
            </a:r>
          </a:p>
          <a:p>
            <a:endParaRPr lang="en-US" b="1" dirty="0">
              <a:latin typeface="CCW Precursive 1" panose="03050602040000000000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Children are assessed, then LW matches which books </a:t>
            </a: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Should be allocated for their secure phonic knowledge.</a:t>
            </a:r>
          </a:p>
          <a:p>
            <a:endParaRPr lang="en-US" b="1" dirty="0">
              <a:latin typeface="CCW Precursive 1" panose="03050602040000000000" pitchFamily="66" charset="0"/>
            </a:endParaRPr>
          </a:p>
          <a:p>
            <a:endParaRPr lang="en-US" b="1" dirty="0">
              <a:latin typeface="CCW Precursive 1" panose="03050602040000000000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Children will take their Reading Practice Book home</a:t>
            </a: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(after reading it 3 times in school)</a:t>
            </a: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.</a:t>
            </a:r>
          </a:p>
          <a:p>
            <a:endParaRPr lang="en-US" b="1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Share the front cover page before reading – this </a:t>
            </a: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covers sounds and words contained in the book.</a:t>
            </a:r>
          </a:p>
          <a:p>
            <a:endParaRPr lang="en-US" b="1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endParaRPr lang="en-US" b="1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Celebrate, praise, talk about the book with you child.</a:t>
            </a:r>
          </a:p>
          <a:p>
            <a:endParaRPr lang="en-US" b="1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endParaRPr lang="en-US" b="1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Please make sure books are in book bags </a:t>
            </a:r>
            <a:r>
              <a:rPr lang="en-US" b="1" u="sng" dirty="0">
                <a:solidFill>
                  <a:srgbClr val="3366FF"/>
                </a:solidFill>
                <a:latin typeface="CCW Precursive 1" panose="03050602040000000000" pitchFamily="66" charset="0"/>
              </a:rPr>
              <a:t>every day</a:t>
            </a:r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.</a:t>
            </a:r>
          </a:p>
          <a:p>
            <a:endParaRPr lang="en-US" b="1" dirty="0">
              <a:latin typeface="CCW Precursive 1" panose="03050602040000000000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Please look after our books – you may be charged if a</a:t>
            </a:r>
          </a:p>
          <a:p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A book is damaged or lost.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Picture 5" descr="x500_cb1dee7d-f67f-4777-96f8-7377cf742f41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00" y="3038075"/>
            <a:ext cx="1323700" cy="1254868"/>
          </a:xfrm>
          <a:prstGeom prst="rect">
            <a:avLst/>
          </a:prstGeom>
        </p:spPr>
      </p:pic>
      <p:pic>
        <p:nvPicPr>
          <p:cNvPr id="7" name="Picture 6" descr="x500_db356d57-2de5-436c-b048-0df9c89d4286_1024x102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6839" y="5151042"/>
            <a:ext cx="1305301" cy="161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351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2909" y="1582340"/>
            <a:ext cx="784159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Children will also bring home a ‘reading for pleasure book’ from our class library each week.</a:t>
            </a:r>
          </a:p>
          <a:p>
            <a:endParaRPr lang="en-US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To become lifelong readers, it is essential that they read for pleasure</a:t>
            </a:r>
          </a:p>
          <a:p>
            <a:endParaRPr lang="en-US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Children </a:t>
            </a:r>
            <a:r>
              <a:rPr lang="en-US" b="1" dirty="0">
                <a:solidFill>
                  <a:srgbClr val="3366FF"/>
                </a:solidFill>
                <a:latin typeface="CCW Precursive 1" panose="03050602040000000000" pitchFamily="66" charset="0"/>
              </a:rPr>
              <a:t>may not </a:t>
            </a:r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be able to read this book independently but these books offer a wealth of opportunities for talking about the pictures and enjoying the story or information text.</a:t>
            </a:r>
          </a:p>
          <a:p>
            <a:endParaRPr lang="en-US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Enjoy the book together and </a:t>
            </a:r>
          </a:p>
          <a:p>
            <a:r>
              <a:rPr lang="en-US" dirty="0">
                <a:solidFill>
                  <a:srgbClr val="3366FF"/>
                </a:solidFill>
                <a:latin typeface="CCW Precursive 1" panose="03050602040000000000" pitchFamily="66" charset="0"/>
              </a:rPr>
              <a:t>foster a love of reading.</a:t>
            </a:r>
          </a:p>
        </p:txBody>
      </p:sp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279" y="4651203"/>
            <a:ext cx="1755789" cy="1940150"/>
          </a:xfrm>
          <a:prstGeom prst="rect">
            <a:avLst/>
          </a:prstGeom>
        </p:spPr>
      </p:pic>
      <p:pic>
        <p:nvPicPr>
          <p:cNvPr id="6" name="Picture 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3451" y="5275659"/>
            <a:ext cx="1764369" cy="1297391"/>
          </a:xfrm>
          <a:prstGeom prst="rect">
            <a:avLst/>
          </a:prstGeom>
        </p:spPr>
      </p:pic>
      <p:pic>
        <p:nvPicPr>
          <p:cNvPr id="7" name="Picture 6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800" y="1375096"/>
            <a:ext cx="1561291" cy="9901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78473" y="118325"/>
            <a:ext cx="79354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  <a:latin typeface="CCW Precursive 1" panose="03050602040000000000" pitchFamily="66" charset="0"/>
              </a:rPr>
              <a:t>Supporting at home.</a:t>
            </a:r>
          </a:p>
          <a:p>
            <a:r>
              <a:rPr lang="en-US" sz="3600" b="1" dirty="0">
                <a:solidFill>
                  <a:srgbClr val="0000FF"/>
                </a:solidFill>
                <a:latin typeface="CCW Precursive 1" panose="03050602040000000000" pitchFamily="66" charset="0"/>
              </a:rPr>
              <a:t>Reading for pleasure books</a:t>
            </a:r>
          </a:p>
        </p:txBody>
      </p:sp>
      <p:pic>
        <p:nvPicPr>
          <p:cNvPr id="10" name="Picture 9" descr="image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88" y="5345342"/>
            <a:ext cx="1896204" cy="1394333"/>
          </a:xfrm>
          <a:prstGeom prst="rect">
            <a:avLst/>
          </a:prstGeom>
        </p:spPr>
      </p:pic>
      <p:pic>
        <p:nvPicPr>
          <p:cNvPr id="11" name="Picture 10" descr="image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959" y="3015145"/>
            <a:ext cx="1443132" cy="132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007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3AE06-9DB6-50EF-7482-4396D0C86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4" y="274637"/>
            <a:ext cx="8985380" cy="1283049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CW Precursive 1" panose="03050602040000000000" pitchFamily="66" charset="0"/>
              </a:rPr>
              <a:t>My child refuses to read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E369A-DD33-F406-5926-942C1F81C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" y="1600200"/>
            <a:ext cx="6248108" cy="5080518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latin typeface="CCW Precursive 1" panose="03050602040000000000" pitchFamily="66" charset="0"/>
              </a:rPr>
              <a:t>Take the sounds from the first page and put them on paper to play snap and make words –nonsense words are fun too!</a:t>
            </a:r>
          </a:p>
          <a:p>
            <a:r>
              <a:rPr lang="en-GB" dirty="0">
                <a:latin typeface="CCW Precursive 1" panose="03050602040000000000" pitchFamily="66" charset="0"/>
              </a:rPr>
              <a:t>Draw the words …</a:t>
            </a:r>
          </a:p>
          <a:p>
            <a:r>
              <a:rPr lang="en-GB" dirty="0">
                <a:latin typeface="CCW Precursive 1" panose="03050602040000000000" pitchFamily="66" charset="0"/>
              </a:rPr>
              <a:t>Play rhyming bingo – what rhymes with hat…</a:t>
            </a:r>
          </a:p>
          <a:p>
            <a:r>
              <a:rPr lang="en-GB" dirty="0">
                <a:latin typeface="CCW Precursive 1" panose="03050602040000000000" pitchFamily="66" charset="0"/>
              </a:rPr>
              <a:t>Matching pairs with the words from the first page.</a:t>
            </a:r>
          </a:p>
          <a:p>
            <a:r>
              <a:rPr lang="en-GB" dirty="0">
                <a:latin typeface="CCW Precursive 1" panose="03050602040000000000" pitchFamily="66" charset="0"/>
              </a:rPr>
              <a:t>Read it to them – pointing to the words.</a:t>
            </a:r>
          </a:p>
          <a:p>
            <a:r>
              <a:rPr lang="en-GB" dirty="0">
                <a:latin typeface="CCW Precursive 1" panose="03050602040000000000" pitchFamily="66" charset="0"/>
              </a:rPr>
              <a:t>Look at the pictures – talk about what is happening ‘make up a story’.</a:t>
            </a:r>
          </a:p>
          <a:p>
            <a:endParaRPr lang="en-GB" dirty="0">
              <a:latin typeface="CCW Precursive 1" panose="03050602040000000000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0F80DD-0E0A-770E-3106-46176CA440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3422" y="916161"/>
            <a:ext cx="2619375" cy="17430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3C56D4-80D8-62BC-9FC4-B06C1164C2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4896" y="2806959"/>
            <a:ext cx="1876425" cy="2438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84E365-F635-F3C4-494C-B4A4D968B6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5182" y="4612958"/>
            <a:ext cx="1627926" cy="211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3852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594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00FF"/>
                </a:solidFill>
                <a:latin typeface="CCW Precursive 1" panose="03050602040000000000" pitchFamily="66" charset="0"/>
              </a:rPr>
              <a:t>What else can parents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21492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CCW Precursive 1" panose="03050602040000000000" pitchFamily="66" charset="0"/>
              </a:rPr>
              <a:t>Please look at the Little Wandle videos and guidance for parents – nursery rhyme on the website help with rhyme and rhythm</a:t>
            </a:r>
          </a:p>
          <a:p>
            <a:pPr marL="0" indent="0">
              <a:buNone/>
            </a:pPr>
            <a:endParaRPr lang="en-US" sz="2800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CCW Precursive 1" panose="03050602040000000000" pitchFamily="66" charset="0"/>
              </a:rPr>
              <a:t>Support children in learning the spellings or handwriting that is sent home.</a:t>
            </a:r>
          </a:p>
          <a:p>
            <a:pPr marL="0" indent="0">
              <a:buNone/>
            </a:pPr>
            <a:endParaRPr lang="en-US" sz="2800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CCW Precursive 1" panose="03050602040000000000" pitchFamily="66" charset="0"/>
              </a:rPr>
              <a:t>Let your child “show off” their reading to you and celebrate and praise all the way!</a:t>
            </a:r>
          </a:p>
          <a:p>
            <a:pPr marL="0" indent="0">
              <a:buNone/>
            </a:pPr>
            <a:endParaRPr lang="en-US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CCW Precursive 1" panose="03050602040000000000" pitchFamily="66" charset="0"/>
              </a:rPr>
              <a:t>Share books with your children for pleasure</a:t>
            </a:r>
          </a:p>
          <a:p>
            <a:pPr marL="0" indent="0">
              <a:buNone/>
            </a:pPr>
            <a:endParaRPr lang="en-US" sz="2800" dirty="0">
              <a:solidFill>
                <a:srgbClr val="3366FF"/>
              </a:solidFill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CCW Precursive 1" panose="03050602040000000000" pitchFamily="66" charset="0"/>
              </a:rPr>
              <a:t>Check on your class page for documents to support reading and phonics</a:t>
            </a:r>
          </a:p>
          <a:p>
            <a:pPr marL="0" indent="0">
              <a:buNone/>
            </a:pPr>
            <a:endParaRPr lang="en-US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6783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4B26D7-914A-4141-AD29-52264EF48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820334" y="1381694"/>
            <a:ext cx="6499389" cy="42852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B25A17-DA6F-4B9F-86AA-869FD078C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8772" y="274638"/>
            <a:ext cx="3084245" cy="356653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D7FE783-39A0-EAF9-2182-CB008384F78E}"/>
              </a:ext>
            </a:extLst>
          </p:cNvPr>
          <p:cNvSpPr txBox="1"/>
          <p:nvPr/>
        </p:nvSpPr>
        <p:spPr>
          <a:xfrm>
            <a:off x="4572000" y="4629644"/>
            <a:ext cx="4572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Phonics Play - </a:t>
            </a:r>
            <a:r>
              <a:rPr lang="en-GB" dirty="0">
                <a:hlinkClick r:id="rId4"/>
              </a:rPr>
              <a:t>https://www.phonicsplay.co.uk/</a:t>
            </a:r>
            <a:endParaRPr lang="en-GB" dirty="0"/>
          </a:p>
          <a:p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Phonic Bloom - </a:t>
            </a:r>
            <a:r>
              <a:rPr lang="en-GB" dirty="0">
                <a:hlinkClick r:id="rId5"/>
              </a:rPr>
              <a:t>https://www.phonicsbloom.com/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568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D7874-80E2-1912-100D-DD2D7BE6D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EB80BA-85E6-73EC-973D-A9AA37C77E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566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31614</TotalTime>
  <Words>1210</Words>
  <Application>Microsoft Office PowerPoint</Application>
  <PresentationFormat>On-screen Show (4:3)</PresentationFormat>
  <Paragraphs>188</Paragraphs>
  <Slides>24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Bradley Hand ITC</vt:lpstr>
      <vt:lpstr>Calibri</vt:lpstr>
      <vt:lpstr>CCW Precursive 1</vt:lpstr>
      <vt:lpstr>Segoe UI</vt:lpstr>
      <vt:lpstr>Office Theme</vt:lpstr>
      <vt:lpstr>Welcome to our phonics information sharing session </vt:lpstr>
      <vt:lpstr> Phonics and Early Reading</vt:lpstr>
      <vt:lpstr>PowerPoint Presentation</vt:lpstr>
      <vt:lpstr>PowerPoint Presentation</vt:lpstr>
      <vt:lpstr>Did you know?</vt:lpstr>
      <vt:lpstr>Did you know there are at least 8 ways to say the ai sound!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Each sound that we teach has either a mnemonic   ‘Around the astronaut and down into space.’  Helps with handwriting practice.   Digraphs have phrases like boing-boing for ‘oi’. This helps the children recognise and remember the graphemes.  </vt:lpstr>
      <vt:lpstr>Additional Websites: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My child refuses to read at home</vt:lpstr>
      <vt:lpstr>What else can parents do?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 Neall</dc:creator>
  <cp:lastModifiedBy>Ilderton Sally-Rose</cp:lastModifiedBy>
  <cp:revision>81</cp:revision>
  <cp:lastPrinted>2024-10-03T06:41:14Z</cp:lastPrinted>
  <dcterms:created xsi:type="dcterms:W3CDTF">2021-09-24T13:21:19Z</dcterms:created>
  <dcterms:modified xsi:type="dcterms:W3CDTF">2024-10-03T11:56:41Z</dcterms:modified>
</cp:coreProperties>
</file>