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5"/>
  </p:notesMasterIdLst>
  <p:sldIdLst>
    <p:sldId id="256" r:id="rId9"/>
    <p:sldId id="447" r:id="rId10"/>
    <p:sldId id="446" r:id="rId11"/>
    <p:sldId id="459" r:id="rId12"/>
    <p:sldId id="465" r:id="rId13"/>
    <p:sldId id="434" r:id="rId14"/>
    <p:sldId id="413" r:id="rId15"/>
    <p:sldId id="380" r:id="rId16"/>
    <p:sldId id="460" r:id="rId17"/>
    <p:sldId id="461" r:id="rId18"/>
    <p:sldId id="432" r:id="rId19"/>
    <p:sldId id="471" r:id="rId20"/>
    <p:sldId id="429" r:id="rId21"/>
    <p:sldId id="422" r:id="rId22"/>
    <p:sldId id="472" r:id="rId23"/>
    <p:sldId id="310" r:id="rId2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954B860-CEE6-0E18-DD51-A12D3E9B206F}" name="Charlotte Raby" initials="CR" userId="S::craby@wandlelearningpartnership.org.uk::20cc37f3-5b0f-4c5a-a0b7-8f276c615243" providerId="AD"/>
  <p188:author id="{CE07B5FA-50CB-BF89-AFFB-5559C5452DA1}" name="Duffy Parry" initials="DP [7]" userId="Anonymous_Duffy Parry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Duffy Parry" initials="DP [6]" lastIdx="1" clrIdx="6"/>
  <p:cmAuthor id="1" name="Charlotte Raby" initials="CR" lastIdx="5" clrIdx="0"/>
  <p:cmAuthor id="8" name="Duffy Parry" initials="DP [7]" lastIdx="1" clrIdx="7"/>
  <p:cmAuthor id="2" name="Duffy Parry" initials="DP" lastIdx="1" clrIdx="1"/>
  <p:cmAuthor id="9" name="Microsoft Office User" initials="MOU" lastIdx="6" clrIdx="8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3" name="Duffy Parry" initials="DP [2]" lastIdx="1" clrIdx="2"/>
  <p:cmAuthor id="4" name="Duffy Parry" initials="DP [3]" lastIdx="1" clrIdx="3"/>
  <p:cmAuthor id="5" name="Duffy Parry" initials="DP [4]" lastIdx="1" clrIdx="4"/>
  <p:cmAuthor id="6" name="Duffy Parry" initials="DP [5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33"/>
    <p:restoredTop sz="49671"/>
  </p:normalViewPr>
  <p:slideViewPr>
    <p:cSldViewPr snapToGrid="0">
      <p:cViewPr varScale="1">
        <p:scale>
          <a:sx n="41" d="100"/>
          <a:sy n="41" d="100"/>
        </p:scale>
        <p:origin x="2525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latin typeface="Calibri"/>
                <a:cs typeface="Calibri"/>
              </a:rPr>
              <a:t>For this presentation, you will need to </a:t>
            </a:r>
            <a:r>
              <a:rPr lang="en-US" altLang="en-US" b="1" dirty="0">
                <a:latin typeface="Calibri"/>
                <a:cs typeface="Calibri"/>
              </a:rPr>
              <a:t>download and print out the following resources and information for parents:</a:t>
            </a:r>
          </a:p>
          <a:p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US" altLang="en-US" dirty="0">
                <a:latin typeface="Calibri"/>
                <a:cs typeface="Calibri"/>
              </a:rPr>
              <a:t>Phase 2 grapheme information sheet – Autumn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dirty="0">
                <a:latin typeface="Calibri"/>
                <a:cs typeface="Calibri"/>
              </a:rPr>
              <a:t>the parent</a:t>
            </a:r>
            <a:r>
              <a:rPr lang="en-US" dirty="0">
                <a:latin typeface="Calibri"/>
                <a:ea typeface="Calibri"/>
                <a:cs typeface="Calibri"/>
              </a:rPr>
              <a:t> handout </a:t>
            </a:r>
            <a:r>
              <a:rPr lang="en-US" b="0" dirty="0">
                <a:latin typeface="Calibri"/>
                <a:ea typeface="Calibri"/>
                <a:cs typeface="Calibri"/>
              </a:rPr>
              <a:t>‘</a:t>
            </a:r>
            <a:r>
              <a:rPr lang="en-GB" b="0" dirty="0">
                <a:effectLst/>
                <a:latin typeface="Helvetica" pitchFamily="2" charset="0"/>
              </a:rPr>
              <a:t>Your child’s reading journey – Reception Autumn term’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the Phase 2 and 3 grapheme mat</a:t>
            </a:r>
          </a:p>
          <a:p>
            <a:pPr marL="171450" indent="-171450">
              <a:buFont typeface="Arial"/>
              <a:buChar char="•"/>
            </a:pPr>
            <a:r>
              <a:rPr lang="en-US" i="0" dirty="0"/>
              <a:t>the Little Wandle Progression overview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="0" i="0" dirty="0">
                <a:latin typeface="Calibri"/>
                <a:cs typeface="Calibri"/>
              </a:rPr>
              <a:t>‘Phase 2 tricky words: Reception Autumn term – Information for parents and </a:t>
            </a:r>
            <a:r>
              <a:rPr lang="en-US" b="0" i="0" dirty="0" err="1">
                <a:latin typeface="Calibri"/>
                <a:cs typeface="Calibri"/>
              </a:rPr>
              <a:t>carers’</a:t>
            </a:r>
            <a:r>
              <a:rPr lang="en-US" b="0" i="0" dirty="0">
                <a:latin typeface="Calibri"/>
                <a:cs typeface="Calibri"/>
              </a:rPr>
              <a:t> – or parents can access this in the ‘For parents’ area of the Little Wandle website.</a:t>
            </a:r>
            <a:endParaRPr lang="en-US" i="0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i="0" dirty="0">
              <a:latin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will need a flipchart and access to the Little Wandle and Collins websites.</a:t>
            </a:r>
            <a:endParaRPr lang="en-US" i="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may also wish to have a copy of the Little Wandle Glossary to hand (in Getting started/Teaching).</a:t>
            </a:r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share the link that research has established between loving reading and being successful academically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Let's start our session with a quote from the Organisation for Economic Co-operation and Development ...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0" dirty="0">
                <a:latin typeface="Calibri"/>
                <a:cs typeface="Calibri"/>
              </a:rPr>
              <a:t>Read the quote.</a:t>
            </a:r>
            <a:endParaRPr lang="en-GB" i="0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This quote reminds us of the importance not just of teaching children to read, but also of teaching them to love reading. 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Today, we're going to talk about phonics, but we always see phonics as the route into reading and a love of reading as the ultimate goal of phonics teaching.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GB" i="1" dirty="0">
              <a:cs typeface="Calibri"/>
            </a:endParaRPr>
          </a:p>
          <a:p>
            <a:endParaRPr lang="en-GB" b="1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help parents see the value of reading by getting them to reflect on their own reading experiences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endParaRPr lang="en-GB" dirty="0"/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Just think about how many times you have already read things today. More than ever, we are surrounded by text and reading is a vital skill.</a:t>
            </a:r>
            <a:endParaRPr lang="en-US" dirty="0"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We want all of our children to become confident readers who can navigate the world of reading around them.</a:t>
            </a: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00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spelling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</a:p>
          <a:p>
            <a:pPr marL="171450" indent="-171450">
              <a:buFont typeface="Arial"/>
              <a:buChar char="•"/>
            </a:pPr>
            <a:r>
              <a:rPr lang="en-US" i="0" dirty="0"/>
              <a:t>Hand out the Phase 2 grapheme information sheet for Autumn 1, which</a:t>
            </a:r>
            <a:r>
              <a:rPr lang="en-US" i="0" baseline="0" dirty="0"/>
              <a:t> includes the formation phrases.</a:t>
            </a:r>
          </a:p>
        </p:txBody>
      </p:sp>
    </p:spTree>
    <p:extLst>
      <p:ext uri="{BB962C8B-B14F-4D97-AF65-F5344CB8AC3E}">
        <p14:creationId xmlns:p14="http://schemas.microsoft.com/office/powerpoint/2010/main" val="1005195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</a:t>
            </a:r>
            <a:r>
              <a:rPr lang="en-GB" baseline="0" dirty="0">
                <a:latin typeface="Calibri"/>
                <a:cs typeface="Calibri"/>
              </a:rPr>
              <a:t> of</a:t>
            </a:r>
            <a:r>
              <a:rPr lang="en-GB" dirty="0">
                <a:latin typeface="Calibri"/>
                <a:cs typeface="Calibri"/>
              </a:rPr>
              <a:t> spelling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Model the process above on a flipchart for the parents to see</a:t>
            </a:r>
            <a:r>
              <a:rPr lang="en-US" i="0" baseline="0" dirty="0"/>
              <a:t>. </a:t>
            </a:r>
          </a:p>
          <a:p>
            <a:pPr marL="171450" indent="-171450">
              <a:buFont typeface="Arial"/>
              <a:buChar char="•"/>
            </a:pPr>
            <a:r>
              <a:rPr lang="en-US" i="0" baseline="0" dirty="0"/>
              <a:t>Show the process with a Phase 2 word, e.g. pin, dig, hug.</a:t>
            </a: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402287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</a:t>
            </a:r>
            <a:r>
              <a:rPr lang="en-GB" dirty="0">
                <a:latin typeface="Calibri"/>
                <a:cs typeface="Calibri"/>
              </a:rPr>
              <a:t>decodable books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children read the same book three times in a week.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first time we work on decoding (sounding out) the words, the second time we work on prosody which is reading with expression – making the book sound more interesting with our story-teller voice or our David Attenborough voice – and the third time we look at comprehension.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read the books three times at school because we want to develop the fluency.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more children see words, the more they begin to read them automatically without having to sound them out.</a:t>
            </a:r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</a:t>
            </a:r>
            <a:r>
              <a:rPr lang="en-GB" dirty="0">
                <a:latin typeface="Calibri"/>
                <a:cs typeface="Calibri"/>
              </a:rPr>
              <a:t>book matching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assess your child every six weeks to check progress.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Any child who needs extra support has Daily Keep-up sessions planned for them.</a:t>
            </a:r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523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the process and format for reading at home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As well as the ‘learning to read’ book that your child will bring home they will also bring home a book for sharing with you.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This shared book is SO important. This is how we are going to give them the WILL to read.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Please read with your child as often as you can – at least once a day if possible.</a:t>
            </a:r>
          </a:p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reading the decodable</a:t>
            </a:r>
            <a:r>
              <a:rPr lang="en-GB" baseline="0" dirty="0">
                <a:latin typeface="Calibri"/>
                <a:cs typeface="Calibri"/>
              </a:rPr>
              <a:t> book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</a:t>
            </a:r>
            <a:r>
              <a:rPr lang="en-GB" b="1">
                <a:latin typeface="Calibri"/>
                <a:cs typeface="Calibri"/>
              </a:rPr>
              <a:t>purpose:</a:t>
            </a:r>
            <a:endParaRPr lang="en-GB" b="1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reading wordless books</a:t>
            </a:r>
            <a:r>
              <a:rPr lang="en-GB" baseline="0" dirty="0">
                <a:latin typeface="Calibri"/>
                <a:cs typeface="Calibri"/>
              </a:rPr>
              <a:t>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585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</a:t>
            </a:r>
            <a:r>
              <a:rPr lang="en-GB" baseline="0" dirty="0">
                <a:latin typeface="Calibri"/>
                <a:cs typeface="Calibri"/>
              </a:rPr>
              <a:t> </a:t>
            </a:r>
            <a:r>
              <a:rPr lang="en-GB" dirty="0">
                <a:latin typeface="Calibri"/>
                <a:cs typeface="Calibri"/>
              </a:rPr>
              <a:t>reading the shared book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supporting</a:t>
            </a:r>
            <a:r>
              <a:rPr lang="en-GB" baseline="0" dirty="0">
                <a:latin typeface="Calibri"/>
                <a:cs typeface="Calibri"/>
              </a:rPr>
              <a:t> phonics learning</a:t>
            </a:r>
            <a:r>
              <a:rPr lang="en-GB" dirty="0">
                <a:latin typeface="Calibri"/>
                <a:cs typeface="Calibri"/>
              </a:rPr>
              <a:t>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It is really important that you pronounce the sounds correctly at home if you are supporting your child.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Use the videos we saw earlier for support.</a:t>
            </a:r>
            <a:endParaRPr lang="en-US" i="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0586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summarise key takeaways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/>
              <a:t>Celebrate your</a:t>
            </a:r>
            <a:r>
              <a:rPr lang="en-GB" i="1" baseline="0" dirty="0"/>
              <a:t> </a:t>
            </a:r>
            <a:r>
              <a:rPr lang="en-GB" i="1" dirty="0"/>
              <a:t>child’s success at school.</a:t>
            </a:r>
          </a:p>
          <a:p>
            <a:pPr marL="171450" indent="-171450">
              <a:buFont typeface="Arial"/>
              <a:buChar char="•"/>
            </a:pPr>
            <a:r>
              <a:rPr lang="en-GB" i="1" dirty="0"/>
              <a:t>Make time for reading at home!</a:t>
            </a:r>
          </a:p>
        </p:txBody>
      </p:sp>
    </p:spTree>
    <p:extLst>
      <p:ext uri="{BB962C8B-B14F-4D97-AF65-F5344CB8AC3E}">
        <p14:creationId xmlns:p14="http://schemas.microsoft.com/office/powerpoint/2010/main" val="3269180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/>
              <a:t>Key takeaways</a:t>
            </a:r>
            <a:r>
              <a:rPr lang="en-GB" b="0" baseline="0" dirty="0"/>
              <a:t>/</a:t>
            </a:r>
            <a:r>
              <a:rPr lang="en-GB" b="0" dirty="0">
                <a:latin typeface="Calibri"/>
                <a:cs typeface="Calibri"/>
              </a:rPr>
              <a:t>f</a:t>
            </a:r>
            <a:r>
              <a:rPr lang="en-GB" dirty="0">
                <a:latin typeface="Calibri"/>
                <a:cs typeface="Calibri"/>
              </a:rPr>
              <a:t>inal message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GB" i="0" dirty="0"/>
              <a:t>Read the quote.</a:t>
            </a: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324653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tiff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7" Type="http://schemas.openxmlformats.org/officeDocument/2006/relationships/image" Target="../media/image2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emf"/><Relationship Id="rId5" Type="http://schemas.openxmlformats.org/officeDocument/2006/relationships/image" Target="../media/image22.png"/><Relationship Id="rId4" Type="http://schemas.openxmlformats.org/officeDocument/2006/relationships/image" Target="../media/image21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ZtjFIvA_f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qDu3JAjf-U0" TargetMode="Externa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11235783" cy="109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Calibri"/>
                <a:cs typeface="Calibri"/>
              </a:rPr>
              <a:t>Parent workshop: </a:t>
            </a: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Phonics and early reading in Reception, Phase 2 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(Autumn 1)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/>
              <a:t>A love of reading is the biggest indicator of future academic success.</a:t>
            </a:r>
          </a:p>
          <a:p>
            <a:pPr eaLnBrk="1" hangingPunct="1"/>
            <a:r>
              <a:rPr lang="en-US" sz="1600"/>
              <a:t>OECD (</a:t>
            </a:r>
            <a:r>
              <a:rPr lang="en-GB" sz="1600" b="0"/>
              <a:t>The Organisation for Economic Co-operation and Development)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003074" cy="1152128"/>
          </a:xfrm>
        </p:spPr>
        <p:txBody>
          <a:bodyPr/>
          <a:lstStyle/>
          <a:p>
            <a:r>
              <a:rPr lang="en-US"/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CB653-43CD-5E45-80A3-0B2B306C73C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3E8739-0EDB-B444-A351-73F5CD537FEA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Reading and spelling</a:t>
            </a:r>
          </a:p>
        </p:txBody>
      </p:sp>
    </p:spTree>
    <p:extLst>
      <p:ext uri="{BB962C8B-B14F-4D97-AF65-F5344CB8AC3E}">
        <p14:creationId xmlns:p14="http://schemas.microsoft.com/office/powerpoint/2010/main" val="37082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25187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 b="1"/>
              <a:t>Spelling	</a:t>
            </a:r>
            <a:endParaRPr lang="en-GB" b="1">
              <a:cs typeface="Calibr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79376" y="1484784"/>
            <a:ext cx="11161240" cy="4392488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Your child will be taught how to spell simple words, using the graphemes they have been taught.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They will </a:t>
            </a:r>
            <a:r>
              <a:rPr lang="en-US" err="1">
                <a:solidFill>
                  <a:schemeClr val="accent2"/>
                </a:solidFill>
              </a:rPr>
              <a:t>practise</a:t>
            </a:r>
            <a:r>
              <a:rPr lang="en-US">
                <a:solidFill>
                  <a:schemeClr val="accent2"/>
                </a:solidFill>
              </a:rPr>
              <a:t> the correct formation of letters. They will also have handwriting lessons.	</a:t>
            </a:r>
            <a:r>
              <a:rPr lang="en-US"/>
              <a:t>		</a:t>
            </a:r>
            <a:endParaRPr lang="en-GB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5583" y="3989696"/>
            <a:ext cx="2051688" cy="20882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1493"/>
          <a:stretch/>
        </p:blipFill>
        <p:spPr>
          <a:xfrm>
            <a:off x="625126" y="3469406"/>
            <a:ext cx="406649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27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C732A3-851D-D049-AD06-5F1AF59A65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64904"/>
            <a:ext cx="4176464" cy="3744416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Say the word.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Segment the sounds.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Count the sounds.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Write them down.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FA671A-2241-5149-A2E4-B0A940F1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b="1"/>
              <a:t>How do we teach spelling?</a:t>
            </a:r>
          </a:p>
        </p:txBody>
      </p:sp>
      <p:pic>
        <p:nvPicPr>
          <p:cNvPr id="5" name="Picture 4" descr="A picture containing person, indoor, wall&#10;&#10;Description automatically generated">
            <a:extLst>
              <a:ext uri="{FF2B5EF4-FFF2-40B4-BE49-F238E27FC236}">
                <a16:creationId xmlns:a16="http://schemas.microsoft.com/office/drawing/2014/main" id="{70A18597-D3C0-654D-A58C-597972A33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253" y="1801214"/>
            <a:ext cx="6741316" cy="449045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9693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88840"/>
            <a:ext cx="5616624" cy="4176464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GB" b="1">
                <a:solidFill>
                  <a:schemeClr val="accent2"/>
                </a:solidFill>
              </a:rPr>
              <a:t>Reading practice sessions are: </a:t>
            </a:r>
            <a:endParaRPr lang="en-GB" b="1">
              <a:solidFill>
                <a:schemeClr val="tx2"/>
              </a:solidFill>
            </a:endParaRPr>
          </a:p>
          <a:p>
            <a:r>
              <a:rPr lang="en-GB">
                <a:solidFill>
                  <a:schemeClr val="accent2"/>
                </a:solidFill>
              </a:rPr>
              <a:t>timetabled three times a week 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GB">
                <a:solidFill>
                  <a:schemeClr val="accent2"/>
                </a:solidFill>
              </a:rPr>
              <a:t>taught by a trained teacher/teaching assistant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GB">
                <a:solidFill>
                  <a:schemeClr val="accent2"/>
                </a:solidFill>
              </a:rPr>
              <a:t>taught in small groups</a:t>
            </a:r>
            <a:endParaRPr lang="en-GB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children in Reception will bring a book home by week 4 of the first half-term.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How do we </a:t>
            </a:r>
            <a:r>
              <a:rPr lang="en-US" err="1"/>
              <a:t>practise</a:t>
            </a:r>
            <a:r>
              <a:rPr lang="en-US"/>
              <a:t>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1717880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040" y="4166152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55" y="2556242"/>
            <a:ext cx="2504138" cy="308509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368213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How do we find the right book for your child?</a:t>
            </a:r>
            <a:endParaRPr lang="en-US" dirty="0">
              <a:cs typeface="Calibri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E4AC40-E2B1-BC49-BFC1-AB1227E35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005F6-CA72-7F49-9FE7-38E6A45AA721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20355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73" y="2662727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786" y="13673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Books going home</a:t>
            </a:r>
            <a:endParaRPr lang="en-US" dirty="0"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205749"/>
            <a:ext cx="5854168" cy="3764903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Your child should be able to read their book without your help.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  <a:cs typeface="Calibri"/>
              </a:rPr>
              <a:t>They might sound out words and blend them before they read them fluently.</a:t>
            </a:r>
            <a:endParaRPr lang="en-US">
              <a:solidFill>
                <a:schemeClr val="accent2"/>
              </a:solidFill>
            </a:endParaRPr>
          </a:p>
          <a:p>
            <a:r>
              <a:rPr lang="en-US">
                <a:solidFill>
                  <a:schemeClr val="accent2"/>
                </a:solidFill>
              </a:rPr>
              <a:t>If they can’t read a word, read it to them.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Talk about the book and celebrate their success.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008748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Listening to your child read their phonics book</a:t>
            </a:r>
            <a:endParaRPr lang="en-US" dirty="0"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B1782E-03AC-4E55-775E-33F53B8571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182454" cy="4392488"/>
          </a:xfrm>
        </p:spPr>
        <p:txBody>
          <a:bodyPr lIns="91440" tIns="45720" rIns="91440" bIns="4572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Wordless books are invaluable as they teach reading </a:t>
            </a:r>
            <a:r>
              <a:rPr lang="en-US" sz="2400" dirty="0" err="1">
                <a:solidFill>
                  <a:schemeClr val="accent2"/>
                </a:solidFill>
                <a:ea typeface="+mn-lt"/>
                <a:cs typeface="+mn-lt"/>
              </a:rPr>
              <a:t>behaviours</a:t>
            </a: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 and early reading skills to children who are not blending – yet!</a:t>
            </a:r>
            <a:endParaRPr lang="en-US" sz="2400" dirty="0">
              <a:solidFill>
                <a:schemeClr val="accent2"/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Talk about the pictures.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Point to the images in the circles and find them on the page.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Encourage your child to make links from the book to their experiences.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CCC3174-A965-58E1-2875-FDECF04D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>
                <a:ea typeface="+mj-lt"/>
                <a:cs typeface="+mj-lt"/>
              </a:rPr>
              <a:t>Reading a wordless books</a:t>
            </a:r>
            <a:endParaRPr lang="en-US" dirty="0">
              <a:cs typeface="Calibri"/>
            </a:endParaRPr>
          </a:p>
        </p:txBody>
      </p:sp>
      <p:pic>
        <p:nvPicPr>
          <p:cNvPr id="5" name="Picture 4" descr="A child looking at a book&#10;&#10;Description automatically generated">
            <a:extLst>
              <a:ext uri="{FF2B5EF4-FFF2-40B4-BE49-F238E27FC236}">
                <a16:creationId xmlns:a16="http://schemas.microsoft.com/office/drawing/2014/main" id="{7FE0DF3C-05D3-D6E4-88C6-A7C657A02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830" y="2278926"/>
            <a:ext cx="4820323" cy="308653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8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28927"/>
            <a:ext cx="6624736" cy="4380393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shared book is for YOU to read:</a:t>
            </a:r>
            <a:endParaRPr lang="en-US" b="1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Make the story sound as exciting as you can by changing your voice.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Talk with your child as much as you can: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Introduce new and exciting language.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Encourage your child to use new vocabulary.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Make up sentences together.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Find different words to use.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Describe things you see.</a:t>
            </a:r>
            <a:endParaRPr lang="en-US" dirty="0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Read to your child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094F2CC-1E17-114E-BB98-903957021FB5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40" tIns="45720" rIns="91440" bIns="45720" anchor="b" anchorCtr="0"/>
          <a:lstStyle/>
          <a:p>
            <a:r>
              <a:rPr lang="en-US" dirty="0"/>
              <a:t>Supporting your child with phonics</a:t>
            </a:r>
            <a:endParaRPr lang="en-US" dirty="0">
              <a:cs typeface="Calibri"/>
            </a:endParaRPr>
          </a:p>
        </p:txBody>
      </p:sp>
      <p:pic>
        <p:nvPicPr>
          <p:cNvPr id="4" name="Picture 3" descr="Graphical user interface, application, Teams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F058F429-3EDB-484B-83B8-106BC37D55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270"/>
          <a:stretch/>
        </p:blipFill>
        <p:spPr>
          <a:xfrm>
            <a:off x="535496" y="2465288"/>
            <a:ext cx="3616288" cy="3556000"/>
          </a:xfrm>
          <a:prstGeom prst="rect">
            <a:avLst/>
          </a:prstGeom>
        </p:spPr>
      </p:pic>
      <p:pic>
        <p:nvPicPr>
          <p:cNvPr id="6" name="Picture 5" descr="Graphical user interface, application, Teams&#10;&#10;Description automatically generated">
            <a:hlinkClick r:id="rId5"/>
            <a:extLst>
              <a:ext uri="{FF2B5EF4-FFF2-40B4-BE49-F238E27FC236}">
                <a16:creationId xmlns:a16="http://schemas.microsoft.com/office/drawing/2014/main" id="{394F4AD3-9482-EF4B-8255-23B85AB25B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237" t="4087" r="34033" b="-4087"/>
          <a:stretch/>
        </p:blipFill>
        <p:spPr>
          <a:xfrm>
            <a:off x="4207904" y="2609304"/>
            <a:ext cx="3616288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4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ED8210-885A-174D-BE35-D51386DEE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039943"/>
            <a:ext cx="6336704" cy="4392488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  <a:latin typeface="Calibri"/>
                <a:cs typeface="Calibri"/>
              </a:rPr>
              <a:t>Reading a book and chatting had a positive impact a year later on children’s ability to…</a:t>
            </a:r>
          </a:p>
          <a:p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understand words and sentences</a:t>
            </a:r>
          </a:p>
          <a:p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use a wide range of vocabulary </a:t>
            </a:r>
            <a:endParaRPr lang="en-US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develop listening comprehension skills.</a:t>
            </a:r>
            <a:endParaRPr lang="en-US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The amount of books children were exposed to by age 6 was a positive predictor of their reading ability two years later.</a:t>
            </a: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1341B6-FC05-0C46-9C0D-7547DDDC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689134"/>
            <a:ext cx="9332136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The most important thing you can do is read with your child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E7C68-BDBB-E140-8D8B-B0BB4B7FFB6D}"/>
              </a:ext>
            </a:extLst>
          </p:cNvPr>
          <p:cNvSpPr txBox="1"/>
          <p:nvPr/>
        </p:nvSpPr>
        <p:spPr>
          <a:xfrm>
            <a:off x="479376" y="6124654"/>
            <a:ext cx="9770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Parental involvement in the development of children’s reading skills:  A five-year longitudinal study 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(2002) </a:t>
            </a:r>
            <a:r>
              <a:rPr lang="en-US" sz="140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Senechal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M. and </a:t>
            </a:r>
            <a:r>
              <a:rPr lang="en-US" sz="140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Lefvre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J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F1A9DE-555E-D447-B11E-7281FAC2B6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58"/>
          <a:stretch/>
        </p:blipFill>
        <p:spPr>
          <a:xfrm>
            <a:off x="7320136" y="1841262"/>
            <a:ext cx="4392488" cy="390900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57122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DBB20-2EB0-A44A-886D-D675349D61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/>
              <a:t>One of the greatest gifts adults can give is to read to children </a:t>
            </a:r>
          </a:p>
          <a:p>
            <a:r>
              <a:rPr lang="en-US" b="0"/>
              <a:t>Carl Sagan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30" ma:contentTypeDescription="Create a new document." ma:contentTypeScope="" ma:versionID="35786a64cc178860f23ff80c353c4dde">
  <xsd:schema xmlns:xsd="http://www.w3.org/2001/XMLSchema" xmlns:xs="http://www.w3.org/2001/XMLSchema" xmlns:p="http://schemas.microsoft.com/office/2006/metadata/properties" xmlns:ns1="http://schemas.microsoft.com/sharepoint/v3" xmlns:ns2="b390c623-81a0-476f-984a-5b2ad478ef4f" xmlns:ns3="6d6ce26d-438a-4f93-8ad7-b70bc8847f7f" targetNamespace="http://schemas.microsoft.com/office/2006/metadata/properties" ma:root="true" ma:fieldsID="7fe3d31e8bd86c0d8ab3c54843701607" ns1:_="" ns2:_="" ns3:_="">
    <xsd:import namespace="http://schemas.microsoft.com/sharepoint/v3"/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1:_ip_UnifiedCompliancePolicyProperties" minOccurs="0"/>
                <xsd:element ref="ns1:_ip_UnifiedCompliancePolicyUIAction" minOccurs="0"/>
                <xsd:element ref="ns2:MediaServiceSearchProperties" minOccurs="0"/>
                <xsd:element ref="ns2:test" minOccurs="0"/>
                <xsd:element ref="ns2:fda848d0-6872-4d01-a8fb-de8ee4635c5bCountryOrRegion" minOccurs="0"/>
                <xsd:element ref="ns2:fda848d0-6872-4d01-a8fb-de8ee4635c5bState" minOccurs="0"/>
                <xsd:element ref="ns2:fda848d0-6872-4d01-a8fb-de8ee4635c5bCity" minOccurs="0"/>
                <xsd:element ref="ns2:fda848d0-6872-4d01-a8fb-de8ee4635c5bPostalCode" minOccurs="0"/>
                <xsd:element ref="ns2:fda848d0-6872-4d01-a8fb-de8ee4635c5bStreet" minOccurs="0"/>
                <xsd:element ref="ns2:fda848d0-6872-4d01-a8fb-de8ee4635c5bGeoLoc" minOccurs="0"/>
                <xsd:element ref="ns2:fda848d0-6872-4d01-a8fb-de8ee4635c5bDispNam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745fcb-acba-4fe2-84db-a181863b31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test" ma:index="26" nillable="true" ma:displayName="test" ma:format="Dropdown" ma:internalName="test">
      <xsd:simpleType>
        <xsd:restriction base="dms:Unknown"/>
      </xsd:simpleType>
    </xsd:element>
    <xsd:element name="fda848d0-6872-4d01-a8fb-de8ee4635c5bCountryOrRegion" ma:index="27" nillable="true" ma:displayName="test: Country/Region" ma:internalName="CountryOrRegion" ma:readOnly="true">
      <xsd:simpleType>
        <xsd:restriction base="dms:Text"/>
      </xsd:simpleType>
    </xsd:element>
    <xsd:element name="fda848d0-6872-4d01-a8fb-de8ee4635c5bState" ma:index="28" nillable="true" ma:displayName="test: State" ma:internalName="State" ma:readOnly="true">
      <xsd:simpleType>
        <xsd:restriction base="dms:Text"/>
      </xsd:simpleType>
    </xsd:element>
    <xsd:element name="fda848d0-6872-4d01-a8fb-de8ee4635c5bCity" ma:index="29" nillable="true" ma:displayName="test: City" ma:internalName="City" ma:readOnly="true">
      <xsd:simpleType>
        <xsd:restriction base="dms:Text"/>
      </xsd:simpleType>
    </xsd:element>
    <xsd:element name="fda848d0-6872-4d01-a8fb-de8ee4635c5bPostalCode" ma:index="30" nillable="true" ma:displayName="test: Postal Code" ma:internalName="PostalCode" ma:readOnly="true">
      <xsd:simpleType>
        <xsd:restriction base="dms:Text"/>
      </xsd:simpleType>
    </xsd:element>
    <xsd:element name="fda848d0-6872-4d01-a8fb-de8ee4635c5bStreet" ma:index="31" nillable="true" ma:displayName="test: Street" ma:internalName="Street" ma:readOnly="true">
      <xsd:simpleType>
        <xsd:restriction base="dms:Text"/>
      </xsd:simpleType>
    </xsd:element>
    <xsd:element name="fda848d0-6872-4d01-a8fb-de8ee4635c5bGeoLoc" ma:index="32" nillable="true" ma:displayName="test: Coordinates" ma:internalName="GeoLoc" ma:readOnly="true">
      <xsd:simpleType>
        <xsd:restriction base="dms:Unknown"/>
      </xsd:simpleType>
    </xsd:element>
    <xsd:element name="fda848d0-6872-4d01-a8fb-de8ee4635c5bDispName" ma:index="33" nillable="true" ma:displayName="test: Name" ma:internalName="DispName" ma:readOnly="true">
      <xsd:simpleType>
        <xsd:restriction base="dms:Text"/>
      </xsd:simpleType>
    </xsd:element>
    <xsd:element name="MediaServiceObjectDetectorVersions" ma:index="3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3f4a544f-794c-4ace-950b-e93424860709}" ma:internalName="TaxCatchAll" ma:showField="CatchAllData" ma:web="6d6ce26d-438a-4f93-8ad7-b70bc8847f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est xmlns="b390c623-81a0-476f-984a-5b2ad478ef4f" xsi:nil="true"/>
    <_ip_UnifiedCompliancePolicyProperties xmlns="http://schemas.microsoft.com/sharepoint/v3" xsi:nil="true"/>
    <lcf76f155ced4ddcb4097134ff3c332f xmlns="b390c623-81a0-476f-984a-5b2ad478ef4f">
      <Terms xmlns="http://schemas.microsoft.com/office/infopath/2007/PartnerControls"/>
    </lcf76f155ced4ddcb4097134ff3c332f>
    <TaxCatchAll xmlns="6d6ce26d-438a-4f93-8ad7-b70bc8847f7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35CB54-28F2-4157-A5A4-5F8B2640DC04}">
  <ds:schemaRefs>
    <ds:schemaRef ds:uri="6d6ce26d-438a-4f93-8ad7-b70bc8847f7f"/>
    <ds:schemaRef ds:uri="b390c623-81a0-476f-984a-5b2ad478ef4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sharepoint/v3"/>
    <ds:schemaRef ds:uri="http://schemas.microsoft.com/office/2006/metadata/properties"/>
    <ds:schemaRef ds:uri="http://purl.org/dc/dcmitype/"/>
    <ds:schemaRef ds:uri="b390c623-81a0-476f-984a-5b2ad478ef4f"/>
    <ds:schemaRef ds:uri="http://schemas.microsoft.com/office/infopath/2007/PartnerControls"/>
    <ds:schemaRef ds:uri="http://schemas.openxmlformats.org/package/2006/metadata/core-properties"/>
    <ds:schemaRef ds:uri="6d6ce26d-438a-4f93-8ad7-b70bc8847f7f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1208</Words>
  <Application>Microsoft Office PowerPoint</Application>
  <PresentationFormat>Widescreen</PresentationFormat>
  <Paragraphs>144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Arial</vt:lpstr>
      <vt:lpstr>Arial,Sans-Serif</vt:lpstr>
      <vt:lpstr>Calibri</vt:lpstr>
      <vt:lpstr>Calibri Light</vt:lpstr>
      <vt:lpstr>Courier New</vt:lpstr>
      <vt:lpstr>Gotham Narrow Bold</vt:lpstr>
      <vt:lpstr>Helvetica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How many times have you already read today?</vt:lpstr>
      <vt:lpstr>PowerPoint Presentation</vt:lpstr>
      <vt:lpstr>Spelling </vt:lpstr>
      <vt:lpstr>How do we teach spelling?</vt:lpstr>
      <vt:lpstr>How do we practise reading in books?</vt:lpstr>
      <vt:lpstr>How do we find the right book for your child?</vt:lpstr>
      <vt:lpstr>PowerPoint Presentation</vt:lpstr>
      <vt:lpstr>Books going home</vt:lpstr>
      <vt:lpstr>Listening to your child read their phonics book</vt:lpstr>
      <vt:lpstr>Reading a wordless books</vt:lpstr>
      <vt:lpstr>Read to your child</vt:lpstr>
      <vt:lpstr>Supporting your child with phonics</vt:lpstr>
      <vt:lpstr>The most important thing you can do is read with your child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Honeyman Julie</cp:lastModifiedBy>
  <cp:revision>13</cp:revision>
  <cp:lastPrinted>2021-11-08T18:32:12Z</cp:lastPrinted>
  <dcterms:modified xsi:type="dcterms:W3CDTF">2023-09-28T18:49:06Z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  <property fmtid="{D5CDD505-2E9C-101B-9397-08002B2CF9AE}" pid="3" name="MediaServiceImageTags">
    <vt:lpwstr/>
  </property>
</Properties>
</file>