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321" r:id="rId3"/>
    <p:sldId id="323" r:id="rId4"/>
    <p:sldId id="324" r:id="rId5"/>
    <p:sldId id="325" r:id="rId6"/>
    <p:sldId id="326" r:id="rId7"/>
    <p:sldId id="257" r:id="rId8"/>
    <p:sldId id="267" r:id="rId9"/>
    <p:sldId id="268" r:id="rId10"/>
    <p:sldId id="269" r:id="rId11"/>
    <p:sldId id="264" r:id="rId12"/>
    <p:sldId id="317" r:id="rId13"/>
    <p:sldId id="26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CCA6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varScale="1">
        <p:scale>
          <a:sx n="82" d="100"/>
          <a:sy n="82" d="100"/>
        </p:scale>
        <p:origin x="7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318D5-1702-4974-83A1-14975831785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FCD1036-37AF-4480-AD5C-EDEF7C57A3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2992BC-35EA-4D26-A92E-BD51FF1F7ACF}"/>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602AE708-CEDE-4B1E-98FF-680A61546D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6349A7-5624-4910-B251-89BC98749A97}"/>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3297408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C6BFE-5CD1-4C9D-9D6C-510E12A6D86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CC53B9-CEBC-40E5-9919-A6546EB527D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D13609-4F53-4557-B21A-232C9595E279}"/>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AB22D374-6ACD-4D24-AA14-B362F8A2CD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2A601C-E45F-46F6-B0F4-6256919FC062}"/>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621645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DF7DB-7442-4A08-BEFB-DDBC53D29D8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6ADDB19-8523-43A0-9F15-223C697A8A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8F111C1-999E-4417-8F61-BD54B83829A0}"/>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7EE80787-76EF-4A3D-A933-BE3BDC760C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3B4F82-15B0-4AD4-874D-2F68B30DF2EC}"/>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124247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589F2-9CEF-4CC7-99F5-DD4BF0E479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F562D5-0C1C-4CEB-9C3D-0BA0E0A26FB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96D713E-4F4A-4BBF-99A4-393DC0955E3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ECE9169-57C4-40BD-890E-E20DE270F002}"/>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6" name="Footer Placeholder 5">
            <a:extLst>
              <a:ext uri="{FF2B5EF4-FFF2-40B4-BE49-F238E27FC236}">
                <a16:creationId xmlns:a16="http://schemas.microsoft.com/office/drawing/2014/main" id="{775BF6E7-734F-44E6-B029-652AC76FFC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CAB6F7-A522-4CCF-90B6-FF4091E9A29D}"/>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3030614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5782A-C841-4A72-A7FA-256EDB41DC7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50A29C-2C59-4708-848C-7F6E4F2A63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7EA6F06-7683-4057-8DAF-CE86D7755FC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1030E92-6535-40D5-9B46-F7C8CA0B60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B7D4AA0-A23E-47F9-B021-8076859CF72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4950E02-39B2-4629-A0F9-C11656A179A4}"/>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8" name="Footer Placeholder 7">
            <a:extLst>
              <a:ext uri="{FF2B5EF4-FFF2-40B4-BE49-F238E27FC236}">
                <a16:creationId xmlns:a16="http://schemas.microsoft.com/office/drawing/2014/main" id="{16FAF787-3674-489D-958A-D3A1D0AEDEC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CF4AF05-1B51-4B3B-8135-D94BE643B90C}"/>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1299209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B0E08-DDA8-49B8-A880-B0283423BB1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ACFFE82-D301-4921-97F0-D152BD41419B}"/>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4" name="Footer Placeholder 3">
            <a:extLst>
              <a:ext uri="{FF2B5EF4-FFF2-40B4-BE49-F238E27FC236}">
                <a16:creationId xmlns:a16="http://schemas.microsoft.com/office/drawing/2014/main" id="{0E2031FA-CA16-48A7-B62E-2AD98405067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5C22D78-6625-4A5E-9D72-1AD9D35A40FD}"/>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1243589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CC3E2E-8F06-4355-A78C-7182A166DBE7}"/>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3" name="Footer Placeholder 2">
            <a:extLst>
              <a:ext uri="{FF2B5EF4-FFF2-40B4-BE49-F238E27FC236}">
                <a16:creationId xmlns:a16="http://schemas.microsoft.com/office/drawing/2014/main" id="{A5AE5365-27C8-4CE4-9431-385C9529523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C50EBA-37A8-41E0-8DFF-87F9FC22577A}"/>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189884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4C91C-5FD4-49AC-8828-F7C33FDD52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C3C4A41-1D11-4762-BF79-249FD9B7C3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2DD066-FA41-45F9-A062-0C44B73ACC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0973A1C-3950-4D7F-9882-E16CBCB8ABCB}"/>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6" name="Footer Placeholder 5">
            <a:extLst>
              <a:ext uri="{FF2B5EF4-FFF2-40B4-BE49-F238E27FC236}">
                <a16:creationId xmlns:a16="http://schemas.microsoft.com/office/drawing/2014/main" id="{4ED725DD-41A8-4F6C-B537-49380B11E5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5DC864-2773-46DD-B2CE-06605703078E}"/>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3922455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33BF6-ED41-4BCC-812A-E966476E41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C54061A-29C7-4A56-B2CB-EA711E702B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F6C50D9-A10D-4347-BA81-EB207DF834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6F66E4F-1D53-47A0-8BB6-C99F6492A7AA}"/>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6" name="Footer Placeholder 5">
            <a:extLst>
              <a:ext uri="{FF2B5EF4-FFF2-40B4-BE49-F238E27FC236}">
                <a16:creationId xmlns:a16="http://schemas.microsoft.com/office/drawing/2014/main" id="{BD785E41-7787-4513-924A-9E58C21FF9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66AE5A-FC85-4F21-90F8-34EEC93A7CF4}"/>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648919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1D8D3-BC86-41F9-AD99-F4AA6DB145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ABBA00-6166-4FC4-B6DB-B082C51D1E9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AC500B-AD6E-469A-A63B-F7FB5F38A4E5}"/>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0A855934-45EE-4D4D-BACC-378F04E86A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575259-17FA-4774-9CB1-0264A4B8D477}"/>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961054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00235B-97BE-42C0-A934-3A5BAAF6826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045B62-7524-4138-AF19-BC4A56C5999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98D98D-59A1-4B66-BC79-A63842C478BF}"/>
              </a:ext>
            </a:extLst>
          </p:cNvPr>
          <p:cNvSpPr>
            <a:spLocks noGrp="1"/>
          </p:cNvSpPr>
          <p:nvPr>
            <p:ph type="dt" sz="half" idx="10"/>
          </p:nvPr>
        </p:nvSpPr>
        <p:spPr/>
        <p:txBody>
          <a:body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926D3663-04E2-4C46-9C44-A9537F13DA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2452F5-9966-40BF-A4D0-A7D8E4AF7777}"/>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218113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3464E86-00D6-44B9-BB9F-44A87AA089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FDDD8E-D841-4BD3-B27F-86C7499D55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1B4F9-A638-4EAE-BB4C-4CB7086393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EE38B-DB05-4067-8F8C-31B2EEAD13D4}" type="datetimeFigureOut">
              <a:rPr lang="en-GB" smtClean="0"/>
              <a:t>01/02/2025</a:t>
            </a:fld>
            <a:endParaRPr lang="en-GB"/>
          </a:p>
        </p:txBody>
      </p:sp>
      <p:sp>
        <p:nvSpPr>
          <p:cNvPr id="5" name="Footer Placeholder 4">
            <a:extLst>
              <a:ext uri="{FF2B5EF4-FFF2-40B4-BE49-F238E27FC236}">
                <a16:creationId xmlns:a16="http://schemas.microsoft.com/office/drawing/2014/main" id="{63E06F99-2B17-4CE8-AAEA-A2BF0A5B46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C552B51-E1F9-47AD-A3ED-44C212624F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3AD800-3B51-4691-9470-DC4B6C12D644}" type="slidenum">
              <a:rPr lang="en-GB" smtClean="0"/>
              <a:t>‹#›</a:t>
            </a:fld>
            <a:endParaRPr lang="en-GB"/>
          </a:p>
        </p:txBody>
      </p:sp>
    </p:spTree>
    <p:extLst>
      <p:ext uri="{BB962C8B-B14F-4D97-AF65-F5344CB8AC3E}">
        <p14:creationId xmlns:p14="http://schemas.microsoft.com/office/powerpoint/2010/main" val="1690474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vOoeGnN8YTc"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38" y="266700"/>
            <a:ext cx="12262338"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870494" y="3783082"/>
            <a:ext cx="3962400" cy="707886"/>
          </a:xfrm>
          <a:prstGeom prst="rect">
            <a:avLst/>
          </a:prstGeom>
        </p:spPr>
        <p:txBody>
          <a:bodyPr wrap="square">
            <a:spAutoFit/>
          </a:bodyPr>
          <a:lstStyle/>
          <a:p>
            <a:endParaRPr lang="en-GB" sz="4000" dirty="0"/>
          </a:p>
        </p:txBody>
      </p:sp>
      <p:pic>
        <p:nvPicPr>
          <p:cNvPr id="1030"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04010" y="2785677"/>
            <a:ext cx="5730875"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86601"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70495"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1907904" y="3890664"/>
            <a:ext cx="5483496" cy="2308324"/>
          </a:xfrm>
          <a:prstGeom prst="rect">
            <a:avLst/>
          </a:prstGeom>
        </p:spPr>
        <p:txBody>
          <a:bodyPr wrap="square">
            <a:spAutoFit/>
          </a:bodyPr>
          <a:lstStyle/>
          <a:p>
            <a:r>
              <a:rPr lang="en-GB" sz="3600" dirty="0"/>
              <a:t>Mutual Respect for and tolerance of those with different faiths and beliefs and for those without faith.</a:t>
            </a:r>
          </a:p>
        </p:txBody>
      </p:sp>
      <p:pic>
        <p:nvPicPr>
          <p:cNvPr id="1033"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576928" y="4724400"/>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34008A37-930A-B441-F2E8-749D1871236A}"/>
              </a:ext>
            </a:extLst>
          </p:cNvPr>
          <p:cNvPicPr>
            <a:picLocks noChangeAspect="1"/>
          </p:cNvPicPr>
          <p:nvPr/>
        </p:nvPicPr>
        <p:blipFill>
          <a:blip r:embed="rId7"/>
          <a:stretch>
            <a:fillRect/>
          </a:stretch>
        </p:blipFill>
        <p:spPr>
          <a:xfrm>
            <a:off x="5409531" y="1815646"/>
            <a:ext cx="1094653" cy="1061977"/>
          </a:xfrm>
          <a:prstGeom prst="rect">
            <a:avLst/>
          </a:prstGeom>
        </p:spPr>
      </p:pic>
    </p:spTree>
    <p:extLst>
      <p:ext uri="{BB962C8B-B14F-4D97-AF65-F5344CB8AC3E}">
        <p14:creationId xmlns:p14="http://schemas.microsoft.com/office/powerpoint/2010/main" val="4173050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844A3-21DA-7A72-0BDB-070FDED2C2B7}"/>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1F1D4C27-5463-D163-07A6-55695E5FD1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677" y="266700"/>
            <a:ext cx="12459955"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Online Media 6">
            <a:hlinkClick r:id="rId3"/>
            <a:extLst>
              <a:ext uri="{FF2B5EF4-FFF2-40B4-BE49-F238E27FC236}">
                <a16:creationId xmlns:a16="http://schemas.microsoft.com/office/drawing/2014/main" id="{90BD4014-9F21-3115-4364-E6249A6C50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3138" y="1253834"/>
            <a:ext cx="7705725" cy="4350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8183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855B1D-57A6-6BD3-2571-C53F534FEA68}"/>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75D6C4C5-5B87-A698-CAE5-655EE585A4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700"/>
            <a:ext cx="12192000"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6">
            <a:extLst>
              <a:ext uri="{FF2B5EF4-FFF2-40B4-BE49-F238E27FC236}">
                <a16:creationId xmlns:a16="http://schemas.microsoft.com/office/drawing/2014/main" id="{F4CE71D2-3E74-448E-1BEF-1BE779E826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685800"/>
            <a:ext cx="8534400" cy="490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89954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CF40E-2538-648C-BFCF-AF259FC733C1}"/>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F5E284CA-2104-6EDF-F77B-DB885944C4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700"/>
            <a:ext cx="12192000"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5" name="Picture 4">
            <a:extLst>
              <a:ext uri="{FF2B5EF4-FFF2-40B4-BE49-F238E27FC236}">
                <a16:creationId xmlns:a16="http://schemas.microsoft.com/office/drawing/2014/main" id="{5D019288-8D57-38EF-86FE-4B5F3261B5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143000"/>
            <a:ext cx="9093200" cy="488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428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3333A037-7086-06CC-88EE-107A049D549F}"/>
              </a:ext>
            </a:extLst>
          </p:cNvPr>
          <p:cNvSpPr txBox="1"/>
          <p:nvPr/>
        </p:nvSpPr>
        <p:spPr>
          <a:xfrm>
            <a:off x="2209800" y="533401"/>
            <a:ext cx="7848600" cy="6401753"/>
          </a:xfrm>
          <a:prstGeom prst="rect">
            <a:avLst/>
          </a:prstGeom>
          <a:noFill/>
        </p:spPr>
        <p:txBody>
          <a:bodyPr wrap="square" rtlCol="0">
            <a:spAutoFit/>
          </a:bodyPr>
          <a:lstStyle/>
          <a:p>
            <a:pPr algn="ctr"/>
            <a:r>
              <a:rPr lang="en-GB" sz="7200" dirty="0">
                <a:solidFill>
                  <a:schemeClr val="tx2"/>
                </a:solidFill>
              </a:rPr>
              <a:t>British Values</a:t>
            </a:r>
          </a:p>
          <a:p>
            <a:pPr algn="ctr"/>
            <a:endParaRPr lang="en-GB" sz="7200" dirty="0">
              <a:solidFill>
                <a:schemeClr val="tx2"/>
              </a:solidFill>
            </a:endParaRPr>
          </a:p>
          <a:p>
            <a:pPr algn="ctr"/>
            <a:r>
              <a:rPr lang="en-GB" sz="7200" dirty="0">
                <a:solidFill>
                  <a:schemeClr val="tx2"/>
                </a:solidFill>
              </a:rPr>
              <a:t>Individual Liberty</a:t>
            </a:r>
          </a:p>
          <a:p>
            <a:pPr algn="ctr"/>
            <a:r>
              <a:rPr lang="en-GB" sz="5000" dirty="0">
                <a:solidFill>
                  <a:schemeClr val="tx2"/>
                </a:solidFill>
              </a:rPr>
              <a:t>It is </a:t>
            </a:r>
            <a:r>
              <a:rPr lang="en-GB" sz="3600" dirty="0">
                <a:solidFill>
                  <a:schemeClr val="tx2"/>
                </a:solidFill>
              </a:rPr>
              <a:t>up to us how we respond when things go wrongs or become challenging. We can choose to be positive, try our best and keep going for as long as we can! We can choose to be resilient!</a:t>
            </a:r>
            <a:endParaRPr lang="en-GB" sz="5000" dirty="0">
              <a:solidFill>
                <a:schemeClr val="tx2"/>
              </a:solidFill>
            </a:endParaRPr>
          </a:p>
        </p:txBody>
      </p:sp>
    </p:spTree>
    <p:extLst>
      <p:ext uri="{BB962C8B-B14F-4D97-AF65-F5344CB8AC3E}">
        <p14:creationId xmlns:p14="http://schemas.microsoft.com/office/powerpoint/2010/main" val="1549017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788F14-696B-14FF-0955-4281786D3D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a:extLst>
              <a:ext uri="{FF2B5EF4-FFF2-40B4-BE49-F238E27FC236}">
                <a16:creationId xmlns:a16="http://schemas.microsoft.com/office/drawing/2014/main" id="{FC7FDF94-19CD-0E53-92B1-D2878134FFE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968758" y="211810"/>
            <a:ext cx="8526207" cy="6646190"/>
          </a:xfrm>
          <a:prstGeom prst="rect">
            <a:avLst/>
          </a:prstGeom>
        </p:spPr>
      </p:pic>
    </p:spTree>
    <p:extLst>
      <p:ext uri="{BB962C8B-B14F-4D97-AF65-F5344CB8AC3E}">
        <p14:creationId xmlns:p14="http://schemas.microsoft.com/office/powerpoint/2010/main" val="3343647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7D81D821-758F-667D-41A9-C1FB3206E2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8BF8FF3A-CCB6-4C00-BE1D-69C19DDF1840}"/>
              </a:ext>
            </a:extLst>
          </p:cNvPr>
          <p:cNvSpPr/>
          <p:nvPr/>
        </p:nvSpPr>
        <p:spPr>
          <a:xfrm>
            <a:off x="1136469" y="1083937"/>
            <a:ext cx="10071462" cy="52776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Children’s Mental Health is a very important subject. We have Mental Health Week at school to raise awareness.</a:t>
            </a:r>
          </a:p>
          <a:p>
            <a:pPr algn="ctr"/>
            <a:r>
              <a:rPr lang="en-US" sz="3200" dirty="0"/>
              <a:t>MPs regularly meet to discuss children and young people’s mental health. </a:t>
            </a:r>
          </a:p>
          <a:p>
            <a:pPr algn="ctr"/>
            <a:r>
              <a:rPr lang="en-US" sz="3200" dirty="0"/>
              <a:t>This is further evidence that children’s mental health has become a matter of concern for everyone. </a:t>
            </a:r>
          </a:p>
          <a:p>
            <a:pPr algn="ctr"/>
            <a:r>
              <a:rPr lang="en-US" sz="3200" dirty="0"/>
              <a:t>Each year, more and more children and teenagers are being diagnosed and suffering from mental health problems.</a:t>
            </a:r>
            <a:r>
              <a:rPr lang="en-GB" sz="3200" dirty="0"/>
              <a:t> </a:t>
            </a:r>
          </a:p>
        </p:txBody>
      </p:sp>
    </p:spTree>
    <p:extLst>
      <p:ext uri="{BB962C8B-B14F-4D97-AF65-F5344CB8AC3E}">
        <p14:creationId xmlns:p14="http://schemas.microsoft.com/office/powerpoint/2010/main" val="4174561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a:extLst>
              <a:ext uri="{FF2B5EF4-FFF2-40B4-BE49-F238E27FC236}">
                <a16:creationId xmlns:a16="http://schemas.microsoft.com/office/drawing/2014/main" id="{9EE1470A-1515-4935-7272-14D7483345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3"/>
          <a:stretch>
            <a:fillRect/>
          </a:stretch>
        </p:blipFill>
        <p:spPr>
          <a:xfrm>
            <a:off x="3970564" y="172426"/>
            <a:ext cx="7959887" cy="2283756"/>
          </a:xfrm>
          <a:prstGeom prst="rect">
            <a:avLst/>
          </a:prstGeom>
        </p:spPr>
      </p:pic>
      <p:sp>
        <p:nvSpPr>
          <p:cNvPr id="3" name="TextBox 2"/>
          <p:cNvSpPr txBox="1"/>
          <p:nvPr/>
        </p:nvSpPr>
        <p:spPr>
          <a:xfrm>
            <a:off x="1645919" y="2631153"/>
            <a:ext cx="9326880" cy="2308324"/>
          </a:xfrm>
          <a:prstGeom prst="rect">
            <a:avLst/>
          </a:prstGeom>
          <a:noFill/>
        </p:spPr>
        <p:txBody>
          <a:bodyPr wrap="square" rtlCol="0">
            <a:spAutoFit/>
          </a:bodyPr>
          <a:lstStyle/>
          <a:p>
            <a:pPr algn="ctr"/>
            <a:r>
              <a:rPr lang="en-GB" sz="4800" dirty="0"/>
              <a:t>Health ?</a:t>
            </a:r>
          </a:p>
          <a:p>
            <a:pPr algn="ctr"/>
            <a:r>
              <a:rPr lang="en-GB" sz="4800" dirty="0"/>
              <a:t>Physical Health ?     Healthy Eating ? </a:t>
            </a:r>
          </a:p>
          <a:p>
            <a:pPr algn="ctr"/>
            <a:r>
              <a:rPr lang="en-GB" sz="4800" dirty="0"/>
              <a:t>Mental Health ?  </a:t>
            </a:r>
          </a:p>
        </p:txBody>
      </p:sp>
      <p:sp>
        <p:nvSpPr>
          <p:cNvPr id="4" name="Rectangle 3"/>
          <p:cNvSpPr/>
          <p:nvPr/>
        </p:nvSpPr>
        <p:spPr>
          <a:xfrm>
            <a:off x="230777" y="5168391"/>
            <a:ext cx="9727325" cy="1200329"/>
          </a:xfrm>
          <a:prstGeom prst="rect">
            <a:avLst/>
          </a:prstGeom>
        </p:spPr>
        <p:txBody>
          <a:bodyPr wrap="square">
            <a:spAutoFit/>
          </a:bodyPr>
          <a:lstStyle/>
          <a:p>
            <a:pPr algn="ctr"/>
            <a:r>
              <a:rPr lang="en-US" dirty="0"/>
              <a:t>Prince William, the Duchess of Cambridge and Prince Harry work closely with a charity called ‘Heads Together’ which believes in the importance of talking about our thoughts and feelings to help us overcome hard times together. </a:t>
            </a:r>
          </a:p>
          <a:p>
            <a:pPr algn="ctr"/>
            <a:r>
              <a:rPr lang="en-US" dirty="0"/>
              <a:t>Difficult things happen to everyone, but the important thing is how we respond to the situation. </a:t>
            </a:r>
            <a:endParaRPr lang="en-GB" dirty="0"/>
          </a:p>
        </p:txBody>
      </p:sp>
      <p:pic>
        <p:nvPicPr>
          <p:cNvPr id="5" name="Picture 4"/>
          <p:cNvPicPr>
            <a:picLocks noChangeAspect="1"/>
          </p:cNvPicPr>
          <p:nvPr/>
        </p:nvPicPr>
        <p:blipFill>
          <a:blip r:embed="rId4"/>
          <a:stretch>
            <a:fillRect/>
          </a:stretch>
        </p:blipFill>
        <p:spPr>
          <a:xfrm>
            <a:off x="426720" y="1296398"/>
            <a:ext cx="3543844" cy="1992332"/>
          </a:xfrm>
          <a:prstGeom prst="rect">
            <a:avLst/>
          </a:prstGeom>
        </p:spPr>
      </p:pic>
      <p:pic>
        <p:nvPicPr>
          <p:cNvPr id="6" name="Picture 5"/>
          <p:cNvPicPr>
            <a:picLocks noChangeAspect="1"/>
          </p:cNvPicPr>
          <p:nvPr/>
        </p:nvPicPr>
        <p:blipFill>
          <a:blip r:embed="rId5"/>
          <a:stretch>
            <a:fillRect/>
          </a:stretch>
        </p:blipFill>
        <p:spPr>
          <a:xfrm>
            <a:off x="9806098" y="5208936"/>
            <a:ext cx="2333403" cy="1314484"/>
          </a:xfrm>
          <a:prstGeom prst="rect">
            <a:avLst/>
          </a:prstGeom>
        </p:spPr>
      </p:pic>
    </p:spTree>
    <p:extLst>
      <p:ext uri="{BB962C8B-B14F-4D97-AF65-F5344CB8AC3E}">
        <p14:creationId xmlns:p14="http://schemas.microsoft.com/office/powerpoint/2010/main" val="3282960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BA3268A2-A411-261E-AD92-C0DCD06B56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084217" y="365147"/>
            <a:ext cx="10045337" cy="5693866"/>
          </a:xfrm>
          <a:prstGeom prst="rect">
            <a:avLst/>
          </a:prstGeom>
        </p:spPr>
        <p:txBody>
          <a:bodyPr wrap="square">
            <a:spAutoFit/>
          </a:bodyPr>
          <a:lstStyle/>
          <a:p>
            <a:r>
              <a:rPr lang="en-US" dirty="0"/>
              <a:t> 	</a:t>
            </a:r>
          </a:p>
          <a:p>
            <a:pPr lvl="0" algn="ctr"/>
            <a:r>
              <a:rPr lang="en-US" sz="7200" dirty="0">
                <a:solidFill>
                  <a:prstClr val="black"/>
                </a:solidFill>
              </a:rPr>
              <a:t>Resilience</a:t>
            </a:r>
          </a:p>
          <a:p>
            <a:pPr lvl="0" algn="ctr"/>
            <a:endParaRPr lang="en-US" sz="7200" dirty="0">
              <a:solidFill>
                <a:prstClr val="black"/>
              </a:solidFill>
            </a:endParaRPr>
          </a:p>
          <a:p>
            <a:endParaRPr lang="en-US" dirty="0"/>
          </a:p>
          <a:p>
            <a:endParaRPr lang="en-US" dirty="0"/>
          </a:p>
          <a:p>
            <a:endParaRPr lang="en-US" dirty="0"/>
          </a:p>
          <a:p>
            <a:endParaRPr lang="en-US" dirty="0"/>
          </a:p>
          <a:p>
            <a:endParaRPr lang="en-US" dirty="0"/>
          </a:p>
          <a:p>
            <a:endParaRPr lang="en-US" dirty="0"/>
          </a:p>
          <a:p>
            <a:endParaRPr lang="en-US" dirty="0"/>
          </a:p>
          <a:p>
            <a:r>
              <a:rPr lang="en-US" dirty="0"/>
              <a:t>                                                A flower growing alone through a crack in the road. </a:t>
            </a:r>
          </a:p>
          <a:p>
            <a:endParaRPr lang="en-US" dirty="0"/>
          </a:p>
          <a:p>
            <a:pPr algn="ctr"/>
            <a:r>
              <a:rPr lang="en-US" dirty="0"/>
              <a:t> </a:t>
            </a:r>
            <a:r>
              <a:rPr lang="en-US" sz="4000" dirty="0"/>
              <a:t>What does resilience mean?</a:t>
            </a:r>
            <a:endParaRPr lang="en-GB" sz="4000" dirty="0"/>
          </a:p>
        </p:txBody>
      </p:sp>
      <p:pic>
        <p:nvPicPr>
          <p:cNvPr id="4" name="Picture 3"/>
          <p:cNvPicPr>
            <a:picLocks noChangeAspect="1"/>
          </p:cNvPicPr>
          <p:nvPr/>
        </p:nvPicPr>
        <p:blipFill>
          <a:blip r:embed="rId3"/>
          <a:stretch>
            <a:fillRect/>
          </a:stretch>
        </p:blipFill>
        <p:spPr>
          <a:xfrm>
            <a:off x="3691889" y="1895748"/>
            <a:ext cx="4829992" cy="2414996"/>
          </a:xfrm>
          <a:prstGeom prst="rect">
            <a:avLst/>
          </a:prstGeom>
        </p:spPr>
      </p:pic>
    </p:spTree>
    <p:extLst>
      <p:ext uri="{BB962C8B-B14F-4D97-AF65-F5344CB8AC3E}">
        <p14:creationId xmlns:p14="http://schemas.microsoft.com/office/powerpoint/2010/main" val="4372034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C342814-D68A-128B-5B83-81ED6B5281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83027" y="387532"/>
            <a:ext cx="11525796" cy="5909310"/>
          </a:xfrm>
          <a:prstGeom prst="rect">
            <a:avLst/>
          </a:prstGeom>
          <a:noFill/>
        </p:spPr>
        <p:txBody>
          <a:bodyPr wrap="square" rtlCol="0">
            <a:spAutoFit/>
          </a:bodyPr>
          <a:lstStyle/>
          <a:p>
            <a:r>
              <a:rPr lang="en-US" sz="3600" dirty="0"/>
              <a:t> What things do we find difficult? </a:t>
            </a:r>
          </a:p>
          <a:p>
            <a:r>
              <a:rPr lang="en-US" sz="3600" dirty="0"/>
              <a:t>Do we all find the same things hard?</a:t>
            </a:r>
          </a:p>
          <a:p>
            <a:endParaRPr lang="en-US" sz="3600" dirty="0"/>
          </a:p>
          <a:p>
            <a:r>
              <a:rPr lang="en-US" sz="3600" dirty="0"/>
              <a:t>What do we do when we find things hard?</a:t>
            </a:r>
          </a:p>
          <a:p>
            <a:r>
              <a:rPr lang="en-US" sz="3600" dirty="0"/>
              <a:t>                  </a:t>
            </a:r>
          </a:p>
          <a:p>
            <a:r>
              <a:rPr lang="en-US" sz="3600" dirty="0"/>
              <a:t>What can help us keep going when </a:t>
            </a:r>
          </a:p>
          <a:p>
            <a:r>
              <a:rPr lang="en-US" sz="3600" dirty="0"/>
              <a:t>we find something hard? </a:t>
            </a:r>
          </a:p>
          <a:p>
            <a:endParaRPr lang="en-US" sz="3600" dirty="0"/>
          </a:p>
          <a:p>
            <a:r>
              <a:rPr lang="en-US" sz="5400" dirty="0">
                <a:solidFill>
                  <a:srgbClr val="FF0000"/>
                </a:solidFill>
              </a:rPr>
              <a:t>       </a:t>
            </a:r>
            <a:r>
              <a:rPr lang="en-US" sz="5400" dirty="0" err="1">
                <a:solidFill>
                  <a:srgbClr val="FF0000"/>
                </a:solidFill>
              </a:rPr>
              <a:t>Bouncebackability</a:t>
            </a:r>
            <a:r>
              <a:rPr lang="en-US" sz="5400" dirty="0">
                <a:solidFill>
                  <a:srgbClr val="FF0000"/>
                </a:solidFill>
              </a:rPr>
              <a:t> , Perseverance </a:t>
            </a:r>
          </a:p>
          <a:p>
            <a:endParaRPr lang="en-GB" sz="3600" dirty="0"/>
          </a:p>
        </p:txBody>
      </p:sp>
      <p:pic>
        <p:nvPicPr>
          <p:cNvPr id="3" name="Picture 2"/>
          <p:cNvPicPr>
            <a:picLocks noChangeAspect="1"/>
          </p:cNvPicPr>
          <p:nvPr/>
        </p:nvPicPr>
        <p:blipFill>
          <a:blip r:embed="rId3"/>
          <a:stretch>
            <a:fillRect/>
          </a:stretch>
        </p:blipFill>
        <p:spPr>
          <a:xfrm>
            <a:off x="8297499" y="243840"/>
            <a:ext cx="3800475" cy="3810000"/>
          </a:xfrm>
          <a:prstGeom prst="rect">
            <a:avLst/>
          </a:prstGeom>
        </p:spPr>
      </p:pic>
    </p:spTree>
    <p:extLst>
      <p:ext uri="{BB962C8B-B14F-4D97-AF65-F5344CB8AC3E}">
        <p14:creationId xmlns:p14="http://schemas.microsoft.com/office/powerpoint/2010/main" val="20703577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512F262B-98BC-F766-E6CC-D42B537B58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638" y="110633"/>
            <a:ext cx="12180172" cy="6654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a:extLst>
              <a:ext uri="{FF2B5EF4-FFF2-40B4-BE49-F238E27FC236}">
                <a16:creationId xmlns:a16="http://schemas.microsoft.com/office/drawing/2014/main" id="{15AD9C1C-54D5-474B-877A-491C1ABCFED8}"/>
              </a:ext>
            </a:extLst>
          </p:cNvPr>
          <p:cNvPicPr>
            <a:picLocks noChangeAspect="1"/>
          </p:cNvPicPr>
          <p:nvPr/>
        </p:nvPicPr>
        <p:blipFill>
          <a:blip r:embed="rId3"/>
          <a:stretch>
            <a:fillRect/>
          </a:stretch>
        </p:blipFill>
        <p:spPr>
          <a:xfrm>
            <a:off x="1245637" y="767397"/>
            <a:ext cx="9700726" cy="5879532"/>
          </a:xfrm>
          <a:prstGeom prst="rect">
            <a:avLst/>
          </a:prstGeom>
        </p:spPr>
      </p:pic>
    </p:spTree>
    <p:extLst>
      <p:ext uri="{BB962C8B-B14F-4D97-AF65-F5344CB8AC3E}">
        <p14:creationId xmlns:p14="http://schemas.microsoft.com/office/powerpoint/2010/main" val="28769855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a:extLst>
              <a:ext uri="{FF2B5EF4-FFF2-40B4-BE49-F238E27FC236}">
                <a16:creationId xmlns:a16="http://schemas.microsoft.com/office/drawing/2014/main" id="{91B89069-B931-AD13-0ACB-D3DC174B63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297" y="266700"/>
            <a:ext cx="11952514"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a:extLst>
              <a:ext uri="{FF2B5EF4-FFF2-40B4-BE49-F238E27FC236}">
                <a16:creationId xmlns:a16="http://schemas.microsoft.com/office/drawing/2014/main" id="{5E485571-2789-0451-6D98-1FD790064DA5}"/>
              </a:ext>
            </a:extLst>
          </p:cNvPr>
          <p:cNvSpPr>
            <a:spLocks noGrp="1"/>
          </p:cNvSpPr>
          <p:nvPr>
            <p:ph type="title"/>
          </p:nvPr>
        </p:nvSpPr>
        <p:spPr/>
        <p:txBody>
          <a:bodyPr/>
          <a:lstStyle/>
          <a:p>
            <a:r>
              <a:rPr lang="en-GB"/>
              <a:t>Resilience </a:t>
            </a:r>
            <a:r>
              <a:rPr lang="en-GB" dirty="0"/>
              <a:t>in the Bible</a:t>
            </a:r>
          </a:p>
        </p:txBody>
      </p:sp>
      <p:sp>
        <p:nvSpPr>
          <p:cNvPr id="5" name="TextBox 4">
            <a:extLst>
              <a:ext uri="{FF2B5EF4-FFF2-40B4-BE49-F238E27FC236}">
                <a16:creationId xmlns:a16="http://schemas.microsoft.com/office/drawing/2014/main" id="{6828309B-008D-180E-C93B-FF3D63777E09}"/>
              </a:ext>
            </a:extLst>
          </p:cNvPr>
          <p:cNvSpPr txBox="1"/>
          <p:nvPr/>
        </p:nvSpPr>
        <p:spPr>
          <a:xfrm>
            <a:off x="2009006" y="1219200"/>
            <a:ext cx="8001000" cy="4832092"/>
          </a:xfrm>
          <a:prstGeom prst="rect">
            <a:avLst/>
          </a:prstGeom>
          <a:noFill/>
        </p:spPr>
        <p:txBody>
          <a:bodyPr wrap="square">
            <a:spAutoFit/>
          </a:bodyPr>
          <a:lstStyle/>
          <a:p>
            <a:r>
              <a:rPr lang="en-GB" sz="2800" b="1" dirty="0"/>
              <a:t>Joshua 1:9</a:t>
            </a:r>
          </a:p>
          <a:p>
            <a:r>
              <a:rPr lang="en-GB" sz="2800" i="1" dirty="0"/>
              <a:t>"Be strong and courageous. Do not be afraid; do not be discouraged, for the Lord your God will be with you wherever you go.“</a:t>
            </a:r>
          </a:p>
          <a:p>
            <a:endParaRPr lang="en-GB" sz="2800" i="1" dirty="0"/>
          </a:p>
          <a:p>
            <a:endParaRPr lang="en-GB" sz="2800" i="1" dirty="0"/>
          </a:p>
          <a:p>
            <a:r>
              <a:rPr lang="en-GB" sz="2800" dirty="0"/>
              <a:t>It teaches us to be resilient, facing challenges with bravery.</a:t>
            </a:r>
          </a:p>
          <a:p>
            <a:endParaRPr lang="en-GB" sz="2800" dirty="0"/>
          </a:p>
          <a:p>
            <a:r>
              <a:rPr lang="en-GB" sz="2800" dirty="0"/>
              <a:t>It reminds us that God is always with us, giving us strength.</a:t>
            </a:r>
          </a:p>
        </p:txBody>
      </p:sp>
      <p:pic>
        <p:nvPicPr>
          <p:cNvPr id="7" name="Picture 6">
            <a:extLst>
              <a:ext uri="{FF2B5EF4-FFF2-40B4-BE49-F238E27FC236}">
                <a16:creationId xmlns:a16="http://schemas.microsoft.com/office/drawing/2014/main" id="{CCF04B64-AA77-1792-6CEA-15D11DA18076}"/>
              </a:ext>
            </a:extLst>
          </p:cNvPr>
          <p:cNvPicPr>
            <a:picLocks noChangeAspect="1"/>
          </p:cNvPicPr>
          <p:nvPr/>
        </p:nvPicPr>
        <p:blipFill>
          <a:blip r:embed="rId3"/>
          <a:stretch>
            <a:fillRect/>
          </a:stretch>
        </p:blipFill>
        <p:spPr>
          <a:xfrm>
            <a:off x="9250204" y="5486400"/>
            <a:ext cx="960597" cy="1281936"/>
          </a:xfrm>
          <a:prstGeom prst="rect">
            <a:avLst/>
          </a:prstGeom>
        </p:spPr>
      </p:pic>
    </p:spTree>
    <p:extLst>
      <p:ext uri="{BB962C8B-B14F-4D97-AF65-F5344CB8AC3E}">
        <p14:creationId xmlns:p14="http://schemas.microsoft.com/office/powerpoint/2010/main" val="19800205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0EDE2C52-22E9-022F-7798-408CD7A445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75" y="0"/>
            <a:ext cx="12167118" cy="6646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a:extLst>
              <a:ext uri="{FF2B5EF4-FFF2-40B4-BE49-F238E27FC236}">
                <a16:creationId xmlns:a16="http://schemas.microsoft.com/office/drawing/2014/main" id="{4C280A9E-1A70-40F6-A00E-D875C2BF9665}"/>
              </a:ext>
            </a:extLst>
          </p:cNvPr>
          <p:cNvSpPr/>
          <p:nvPr/>
        </p:nvSpPr>
        <p:spPr>
          <a:xfrm>
            <a:off x="69890" y="61993"/>
            <a:ext cx="12011039" cy="6695268"/>
          </a:xfrm>
          <a:prstGeom prst="rect">
            <a:avLst/>
          </a:prstGeom>
          <a:noFill/>
          <a:ln w="152400" cap="rnd" cmpd="tri">
            <a:solidFill>
              <a:schemeClr val="accent2">
                <a:alpha val="46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EC4C0CBD-95C6-4EC5-B87A-97FFC32AAC42}"/>
              </a:ext>
            </a:extLst>
          </p:cNvPr>
          <p:cNvSpPr txBox="1"/>
          <p:nvPr/>
        </p:nvSpPr>
        <p:spPr>
          <a:xfrm>
            <a:off x="856798" y="439583"/>
            <a:ext cx="10437222" cy="5940088"/>
          </a:xfrm>
          <a:prstGeom prst="rect">
            <a:avLst/>
          </a:prstGeom>
          <a:noFill/>
        </p:spPr>
        <p:txBody>
          <a:bodyPr wrap="square" rtlCol="0">
            <a:spAutoFit/>
          </a:bodyPr>
          <a:lstStyle/>
          <a:p>
            <a:pPr algn="ctr"/>
            <a:r>
              <a:rPr lang="en-GB" sz="6000" b="1" dirty="0"/>
              <a:t>Let us pray</a:t>
            </a:r>
          </a:p>
          <a:p>
            <a:r>
              <a:rPr lang="en-GB" sz="4000" b="1" dirty="0"/>
              <a:t>Dear God, </a:t>
            </a:r>
          </a:p>
          <a:p>
            <a:r>
              <a:rPr lang="en-GB" sz="4000" b="1" dirty="0"/>
              <a:t>Being resilient isn’t a skill or a talent we are born with, it’s something that we can all choose to be! </a:t>
            </a:r>
          </a:p>
          <a:p>
            <a:r>
              <a:rPr lang="en-GB" sz="4000" b="1" dirty="0"/>
              <a:t>Help us to persevere, bounce back, be resilient when things are difficult and not give up, so we can try our very best to reach our goals!</a:t>
            </a:r>
          </a:p>
          <a:p>
            <a:r>
              <a:rPr lang="en-GB" sz="4000" b="1" dirty="0"/>
              <a:t>Amen</a:t>
            </a:r>
            <a:endParaRPr lang="en-GB" sz="4000" dirty="0"/>
          </a:p>
        </p:txBody>
      </p:sp>
    </p:spTree>
    <p:extLst>
      <p:ext uri="{BB962C8B-B14F-4D97-AF65-F5344CB8AC3E}">
        <p14:creationId xmlns:p14="http://schemas.microsoft.com/office/powerpoint/2010/main" val="37877879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389</Words>
  <Application>Microsoft Office PowerPoint</Application>
  <PresentationFormat>Widescreen</PresentationFormat>
  <Paragraphs>49</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Resilience in the Bible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Harrison</dc:creator>
  <cp:lastModifiedBy>Peter Eaves</cp:lastModifiedBy>
  <cp:revision>50</cp:revision>
  <dcterms:created xsi:type="dcterms:W3CDTF">2017-07-05T19:01:37Z</dcterms:created>
  <dcterms:modified xsi:type="dcterms:W3CDTF">2025-02-01T15:08:27Z</dcterms:modified>
</cp:coreProperties>
</file>