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7" r:id="rId2"/>
    <p:sldId id="319" r:id="rId3"/>
    <p:sldId id="321" r:id="rId4"/>
    <p:sldId id="322" r:id="rId5"/>
    <p:sldId id="323" r:id="rId6"/>
    <p:sldId id="324" r:id="rId7"/>
    <p:sldId id="270" r:id="rId8"/>
    <p:sldId id="266" r:id="rId9"/>
    <p:sldId id="271" r:id="rId10"/>
    <p:sldId id="273" r:id="rId11"/>
    <p:sldId id="267" r:id="rId12"/>
    <p:sldId id="317" r:id="rId13"/>
    <p:sldId id="275"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8" d="100"/>
          <a:sy n="78" d="100"/>
        </p:scale>
        <p:origin x="1594" y="6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35F60E9-180A-41CE-9E2E-6698BE82A6DA}" type="datetimeFigureOut">
              <a:rPr lang="en-GB" smtClean="0"/>
              <a:t>01/02/2025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19975031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35F60E9-180A-41CE-9E2E-6698BE82A6DA}" type="datetimeFigureOut">
              <a:rPr lang="en-GB" smtClean="0"/>
              <a:t>01/02/2025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14503167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35F60E9-180A-41CE-9E2E-6698BE82A6DA}" type="datetimeFigureOut">
              <a:rPr lang="en-GB" smtClean="0"/>
              <a:t>01/02/2025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28415195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35F60E9-180A-41CE-9E2E-6698BE82A6DA}" type="datetimeFigureOut">
              <a:rPr lang="en-GB" smtClean="0"/>
              <a:t>01/02/2025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7175634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35F60E9-180A-41CE-9E2E-6698BE82A6DA}" type="datetimeFigureOut">
              <a:rPr lang="en-GB" smtClean="0"/>
              <a:t>01/02/2025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24744934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35F60E9-180A-41CE-9E2E-6698BE82A6DA}" type="datetimeFigureOut">
              <a:rPr lang="en-GB" smtClean="0"/>
              <a:t>01/02/2025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35946365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5F60E9-180A-41CE-9E2E-6698BE82A6DA}" type="datetimeFigureOut">
              <a:rPr lang="en-GB" smtClean="0"/>
              <a:t>01/02/2025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2883797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35F60E9-180A-41CE-9E2E-6698BE82A6DA}" type="datetimeFigureOut">
              <a:rPr lang="en-GB" smtClean="0"/>
              <a:t>01/02/2025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41370478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35F60E9-180A-41CE-9E2E-6698BE82A6DA}" type="datetimeFigureOut">
              <a:rPr lang="en-GB" smtClean="0"/>
              <a:t>01/02/2025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42452713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35F60E9-180A-41CE-9E2E-6698BE82A6DA}" type="datetimeFigureOut">
              <a:rPr lang="en-GB" smtClean="0"/>
              <a:t>01/02/2025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23653548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35F60E9-180A-41CE-9E2E-6698BE82A6DA}" type="datetimeFigureOut">
              <a:rPr lang="en-GB" smtClean="0"/>
              <a:t>01/02/2025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38497190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5F60E9-180A-41CE-9E2E-6698BE82A6DA}" type="datetimeFigureOut">
              <a:rPr lang="en-GB" smtClean="0"/>
              <a:t>01/02/2025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228AA1-4342-44F1-A8B2-76237BD0D6DA}" type="slidenum">
              <a:rPr lang="en-GB" smtClean="0"/>
              <a:t>‹#›</a:t>
            </a:fld>
            <a:endParaRPr lang="en-GB"/>
          </a:p>
        </p:txBody>
      </p:sp>
    </p:spTree>
    <p:extLst>
      <p:ext uri="{BB962C8B-B14F-4D97-AF65-F5344CB8AC3E}">
        <p14:creationId xmlns:p14="http://schemas.microsoft.com/office/powerpoint/2010/main" val="37346777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vOoeGnN8YTc" TargetMode="External"/><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649" y="266699"/>
            <a:ext cx="8971013"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346494" y="3783082"/>
            <a:ext cx="3962400" cy="707886"/>
          </a:xfrm>
          <a:prstGeom prst="rect">
            <a:avLst/>
          </a:prstGeom>
        </p:spPr>
        <p:txBody>
          <a:bodyPr wrap="square">
            <a:spAutoFit/>
          </a:bodyPr>
          <a:lstStyle/>
          <a:p>
            <a:endParaRPr lang="en-GB" sz="4000" dirty="0"/>
          </a:p>
        </p:txBody>
      </p:sp>
      <p:pic>
        <p:nvPicPr>
          <p:cNvPr id="1030"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0009" y="2785677"/>
            <a:ext cx="5730875" cy="1409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62600" y="1040951"/>
            <a:ext cx="5730875" cy="98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46494" y="1040951"/>
            <a:ext cx="5730875" cy="98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383904" y="3890664"/>
            <a:ext cx="5483496" cy="2308324"/>
          </a:xfrm>
          <a:prstGeom prst="rect">
            <a:avLst/>
          </a:prstGeom>
        </p:spPr>
        <p:txBody>
          <a:bodyPr wrap="square">
            <a:spAutoFit/>
          </a:bodyPr>
          <a:lstStyle/>
          <a:p>
            <a:r>
              <a:rPr lang="en-GB" sz="3600" dirty="0"/>
              <a:t>Mutual Respect for and tolerance of those with different faiths and beliefs and for those without faith.</a:t>
            </a:r>
          </a:p>
        </p:txBody>
      </p:sp>
      <p:pic>
        <p:nvPicPr>
          <p:cNvPr id="1033" name="Picture 9"/>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052927" y="4724400"/>
            <a:ext cx="5730875" cy="98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a:extLst>
              <a:ext uri="{FF2B5EF4-FFF2-40B4-BE49-F238E27FC236}">
                <a16:creationId xmlns:a16="http://schemas.microsoft.com/office/drawing/2014/main" id="{34008A37-930A-B441-F2E8-749D1871236A}"/>
              </a:ext>
            </a:extLst>
          </p:cNvPr>
          <p:cNvPicPr>
            <a:picLocks noChangeAspect="1"/>
          </p:cNvPicPr>
          <p:nvPr/>
        </p:nvPicPr>
        <p:blipFill>
          <a:blip r:embed="rId7"/>
          <a:stretch>
            <a:fillRect/>
          </a:stretch>
        </p:blipFill>
        <p:spPr>
          <a:xfrm>
            <a:off x="3885530" y="1815645"/>
            <a:ext cx="1094653" cy="1061977"/>
          </a:xfrm>
          <a:prstGeom prst="rect">
            <a:avLst/>
          </a:prstGeom>
        </p:spPr>
      </p:pic>
    </p:spTree>
    <p:extLst>
      <p:ext uri="{BB962C8B-B14F-4D97-AF65-F5344CB8AC3E}">
        <p14:creationId xmlns:p14="http://schemas.microsoft.com/office/powerpoint/2010/main" val="41730501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a:extLst>
              <a:ext uri="{FF2B5EF4-FFF2-40B4-BE49-F238E27FC236}">
                <a16:creationId xmlns:a16="http://schemas.microsoft.com/office/drawing/2014/main" id="{96E555AC-D42D-52A7-D89F-6BC179C86E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649" y="266699"/>
            <a:ext cx="8971013"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a:extLst>
              <a:ext uri="{FF2B5EF4-FFF2-40B4-BE49-F238E27FC236}">
                <a16:creationId xmlns:a16="http://schemas.microsoft.com/office/drawing/2014/main" id="{73F4837D-2557-87C4-C8C2-1FD68D599817}"/>
              </a:ext>
            </a:extLst>
          </p:cNvPr>
          <p:cNvSpPr txBox="1"/>
          <p:nvPr/>
        </p:nvSpPr>
        <p:spPr>
          <a:xfrm>
            <a:off x="685800" y="1371600"/>
            <a:ext cx="7620000" cy="1754326"/>
          </a:xfrm>
          <a:prstGeom prst="rect">
            <a:avLst/>
          </a:prstGeom>
          <a:noFill/>
        </p:spPr>
        <p:txBody>
          <a:bodyPr wrap="square">
            <a:spAutoFit/>
          </a:bodyPr>
          <a:lstStyle/>
          <a:p>
            <a:pPr algn="ctr"/>
            <a:r>
              <a:rPr lang="en-GB" altLang="en-US" sz="5400" dirty="0">
                <a:solidFill>
                  <a:schemeClr val="tx1"/>
                </a:solidFill>
              </a:rPr>
              <a:t>May the light of Jesus be in our hearts</a:t>
            </a:r>
            <a:endParaRPr lang="en-GB" sz="5400" dirty="0"/>
          </a:p>
        </p:txBody>
      </p:sp>
      <p:sp>
        <p:nvSpPr>
          <p:cNvPr id="7" name="TextBox 6">
            <a:extLst>
              <a:ext uri="{FF2B5EF4-FFF2-40B4-BE49-F238E27FC236}">
                <a16:creationId xmlns:a16="http://schemas.microsoft.com/office/drawing/2014/main" id="{4F54D819-7F2F-0B41-95F5-BBDE83D1FD54}"/>
              </a:ext>
            </a:extLst>
          </p:cNvPr>
          <p:cNvSpPr txBox="1"/>
          <p:nvPr/>
        </p:nvSpPr>
        <p:spPr>
          <a:xfrm>
            <a:off x="1143000" y="3547409"/>
            <a:ext cx="7010400" cy="523220"/>
          </a:xfrm>
          <a:prstGeom prst="rect">
            <a:avLst/>
          </a:prstGeom>
          <a:noFill/>
        </p:spPr>
        <p:txBody>
          <a:bodyPr wrap="square">
            <a:spAutoFit/>
          </a:bodyPr>
          <a:lstStyle/>
          <a:p>
            <a:pPr eaLnBrk="1" hangingPunct="1"/>
            <a:r>
              <a:rPr lang="en-US" altLang="en-US" sz="2800" dirty="0">
                <a:solidFill>
                  <a:schemeClr val="tx1"/>
                </a:solidFill>
              </a:rPr>
              <a:t>Learning and loving on our journey with Jesus</a:t>
            </a:r>
          </a:p>
        </p:txBody>
      </p:sp>
    </p:spTree>
    <p:extLst>
      <p:ext uri="{BB962C8B-B14F-4D97-AF65-F5344CB8AC3E}">
        <p14:creationId xmlns:p14="http://schemas.microsoft.com/office/powerpoint/2010/main" val="12039390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C844A3-21DA-7A72-0BDB-070FDED2C2B7}"/>
            </a:ext>
          </a:extLst>
        </p:cNvPr>
        <p:cNvGrpSpPr/>
        <p:nvPr/>
      </p:nvGrpSpPr>
      <p:grpSpPr>
        <a:xfrm>
          <a:off x="0" y="0"/>
          <a:ext cx="0" cy="0"/>
          <a:chOff x="0" y="0"/>
          <a:chExt cx="0" cy="0"/>
        </a:xfrm>
      </p:grpSpPr>
      <p:pic>
        <p:nvPicPr>
          <p:cNvPr id="8" name="Picture 3">
            <a:extLst>
              <a:ext uri="{FF2B5EF4-FFF2-40B4-BE49-F238E27FC236}">
                <a16:creationId xmlns:a16="http://schemas.microsoft.com/office/drawing/2014/main" id="{1F1D4C27-5463-D163-07A6-55695E5FD1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649" y="266699"/>
            <a:ext cx="8971013"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Online Media 6">
            <a:hlinkClick r:id="rId3"/>
            <a:extLst>
              <a:ext uri="{FF2B5EF4-FFF2-40B4-BE49-F238E27FC236}">
                <a16:creationId xmlns:a16="http://schemas.microsoft.com/office/drawing/2014/main" id="{90BD4014-9F21-3115-4364-E6249A6C50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9137" y="1253833"/>
            <a:ext cx="7705725" cy="4350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081830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855B1D-57A6-6BD3-2571-C53F534FEA68}"/>
            </a:ext>
          </a:extLst>
        </p:cNvPr>
        <p:cNvGrpSpPr/>
        <p:nvPr/>
      </p:nvGrpSpPr>
      <p:grpSpPr>
        <a:xfrm>
          <a:off x="0" y="0"/>
          <a:ext cx="0" cy="0"/>
          <a:chOff x="0" y="0"/>
          <a:chExt cx="0" cy="0"/>
        </a:xfrm>
      </p:grpSpPr>
      <p:pic>
        <p:nvPicPr>
          <p:cNvPr id="8" name="Picture 3">
            <a:extLst>
              <a:ext uri="{FF2B5EF4-FFF2-40B4-BE49-F238E27FC236}">
                <a16:creationId xmlns:a16="http://schemas.microsoft.com/office/drawing/2014/main" id="{75D6C4C5-5B87-A698-CAE5-655EE585A4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649" y="266699"/>
            <a:ext cx="8971013"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6">
            <a:extLst>
              <a:ext uri="{FF2B5EF4-FFF2-40B4-BE49-F238E27FC236}">
                <a16:creationId xmlns:a16="http://schemas.microsoft.com/office/drawing/2014/main" id="{F4CE71D2-3E74-448E-1BEF-1BE779E826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685800"/>
            <a:ext cx="8534400" cy="490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89954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FCF40E-2538-648C-BFCF-AF259FC733C1}"/>
            </a:ext>
          </a:extLst>
        </p:cNvPr>
        <p:cNvGrpSpPr/>
        <p:nvPr/>
      </p:nvGrpSpPr>
      <p:grpSpPr>
        <a:xfrm>
          <a:off x="0" y="0"/>
          <a:ext cx="0" cy="0"/>
          <a:chOff x="0" y="0"/>
          <a:chExt cx="0" cy="0"/>
        </a:xfrm>
      </p:grpSpPr>
      <p:pic>
        <p:nvPicPr>
          <p:cNvPr id="8" name="Picture 3">
            <a:extLst>
              <a:ext uri="{FF2B5EF4-FFF2-40B4-BE49-F238E27FC236}">
                <a16:creationId xmlns:a16="http://schemas.microsoft.com/office/drawing/2014/main" id="{F5E284CA-2104-6EDF-F77B-DB885944C4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649" y="266699"/>
            <a:ext cx="8971013"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555" name="Picture 4">
            <a:extLst>
              <a:ext uri="{FF2B5EF4-FFF2-40B4-BE49-F238E27FC236}">
                <a16:creationId xmlns:a16="http://schemas.microsoft.com/office/drawing/2014/main" id="{5D019288-8D57-38EF-86FE-4B5F3261B5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143000"/>
            <a:ext cx="9093200" cy="488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4285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107" y="211071"/>
            <a:ext cx="9428213" cy="6646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a:extLst>
              <a:ext uri="{FF2B5EF4-FFF2-40B4-BE49-F238E27FC236}">
                <a16:creationId xmlns:a16="http://schemas.microsoft.com/office/drawing/2014/main" id="{3333A037-7086-06CC-88EE-107A049D549F}"/>
              </a:ext>
            </a:extLst>
          </p:cNvPr>
          <p:cNvSpPr txBox="1"/>
          <p:nvPr/>
        </p:nvSpPr>
        <p:spPr>
          <a:xfrm>
            <a:off x="685800" y="533400"/>
            <a:ext cx="7848600" cy="6494085"/>
          </a:xfrm>
          <a:prstGeom prst="rect">
            <a:avLst/>
          </a:prstGeom>
          <a:noFill/>
        </p:spPr>
        <p:txBody>
          <a:bodyPr wrap="square" rtlCol="0">
            <a:spAutoFit/>
          </a:bodyPr>
          <a:lstStyle/>
          <a:p>
            <a:pPr algn="ctr"/>
            <a:r>
              <a:rPr lang="en-GB" sz="7200" dirty="0">
                <a:solidFill>
                  <a:schemeClr val="tx2"/>
                </a:solidFill>
              </a:rPr>
              <a:t>British Values</a:t>
            </a:r>
          </a:p>
          <a:p>
            <a:pPr algn="ctr"/>
            <a:endParaRPr lang="en-GB" sz="7200" dirty="0">
              <a:solidFill>
                <a:schemeClr val="tx2"/>
              </a:solidFill>
            </a:endParaRPr>
          </a:p>
          <a:p>
            <a:pPr algn="ctr"/>
            <a:r>
              <a:rPr lang="en-GB" sz="7200" dirty="0">
                <a:solidFill>
                  <a:schemeClr val="tx2"/>
                </a:solidFill>
              </a:rPr>
              <a:t>Respect</a:t>
            </a:r>
          </a:p>
          <a:p>
            <a:pPr algn="ctr"/>
            <a:r>
              <a:rPr lang="en-GB" sz="5000" dirty="0">
                <a:solidFill>
                  <a:schemeClr val="tx2"/>
                </a:solidFill>
              </a:rPr>
              <a:t>We understand the importance of conserving special places and will show respect for these places</a:t>
            </a:r>
          </a:p>
        </p:txBody>
      </p:sp>
    </p:spTree>
    <p:extLst>
      <p:ext uri="{BB962C8B-B14F-4D97-AF65-F5344CB8AC3E}">
        <p14:creationId xmlns:p14="http://schemas.microsoft.com/office/powerpoint/2010/main" val="15490171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43C2D4D-16AB-A807-FDA7-0E977C21EF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107" y="211071"/>
            <a:ext cx="9428213" cy="6646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a:xfrm>
            <a:off x="354056" y="647700"/>
            <a:ext cx="8229600" cy="4906963"/>
          </a:xfrm>
        </p:spPr>
        <p:txBody>
          <a:bodyPr/>
          <a:lstStyle/>
          <a:p>
            <a:endParaRPr lang="en-GB" dirty="0"/>
          </a:p>
          <a:p>
            <a:pPr marL="0" indent="0">
              <a:buNone/>
            </a:pPr>
            <a:r>
              <a:rPr lang="en-GB" dirty="0"/>
              <a:t>In 2017, the Philippine environment minister has said that the American children’s television channel ‘Nickelodeon’ will not be allowed to build an underwater theme park on one of the country’s protected islands. </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2885" y="3276599"/>
            <a:ext cx="5020056" cy="31375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3886200"/>
            <a:ext cx="3717149" cy="21865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86004" y="0"/>
            <a:ext cx="2166937" cy="1295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itle 5">
            <a:extLst>
              <a:ext uri="{FF2B5EF4-FFF2-40B4-BE49-F238E27FC236}">
                <a16:creationId xmlns:a16="http://schemas.microsoft.com/office/drawing/2014/main" id="{EC48CAD4-01C4-2224-85D5-784826069E1B}"/>
              </a:ext>
            </a:extLst>
          </p:cNvPr>
          <p:cNvSpPr>
            <a:spLocks noGrp="1"/>
          </p:cNvSpPr>
          <p:nvPr>
            <p:ph type="title"/>
          </p:nvPr>
        </p:nvSpPr>
        <p:spPr/>
        <p:txBody>
          <a:bodyPr/>
          <a:lstStyle/>
          <a:p>
            <a:r>
              <a:rPr lang="en-GB" dirty="0"/>
              <a:t>Conservation</a:t>
            </a:r>
          </a:p>
        </p:txBody>
      </p:sp>
    </p:spTree>
    <p:extLst>
      <p:ext uri="{BB962C8B-B14F-4D97-AF65-F5344CB8AC3E}">
        <p14:creationId xmlns:p14="http://schemas.microsoft.com/office/powerpoint/2010/main" val="24258558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90" y="226141"/>
            <a:ext cx="9116384" cy="6629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AutoShape 2" descr="Displaying Picture-News Poster - 11th Jan.gif"/>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a:extLst>
              <a:ext uri="{FF2B5EF4-FFF2-40B4-BE49-F238E27FC236}">
                <a16:creationId xmlns:a16="http://schemas.microsoft.com/office/drawing/2014/main" id="{4DF01FB7-2C91-1CCA-0FA4-BC8B71E41EA7}"/>
              </a:ext>
            </a:extLst>
          </p:cNvPr>
          <p:cNvPicPr>
            <a:picLocks noChangeAspect="1"/>
          </p:cNvPicPr>
          <p:nvPr/>
        </p:nvPicPr>
        <p:blipFill>
          <a:blip r:embed="rId3"/>
          <a:stretch>
            <a:fillRect/>
          </a:stretch>
        </p:blipFill>
        <p:spPr>
          <a:xfrm>
            <a:off x="78248" y="143694"/>
            <a:ext cx="5103352" cy="6639844"/>
          </a:xfrm>
          <a:prstGeom prst="rect">
            <a:avLst/>
          </a:prstGeom>
        </p:spPr>
      </p:pic>
      <p:sp>
        <p:nvSpPr>
          <p:cNvPr id="7" name="TextBox 6">
            <a:extLst>
              <a:ext uri="{FF2B5EF4-FFF2-40B4-BE49-F238E27FC236}">
                <a16:creationId xmlns:a16="http://schemas.microsoft.com/office/drawing/2014/main" id="{A2FF8EE1-7DDE-E4B2-B50D-C187F361F956}"/>
              </a:ext>
            </a:extLst>
          </p:cNvPr>
          <p:cNvSpPr txBox="1"/>
          <p:nvPr/>
        </p:nvSpPr>
        <p:spPr>
          <a:xfrm>
            <a:off x="5791200" y="1143000"/>
            <a:ext cx="2971800" cy="2800767"/>
          </a:xfrm>
          <a:prstGeom prst="rect">
            <a:avLst/>
          </a:prstGeom>
          <a:noFill/>
        </p:spPr>
        <p:txBody>
          <a:bodyPr wrap="square" rtlCol="0">
            <a:spAutoFit/>
          </a:bodyPr>
          <a:lstStyle/>
          <a:p>
            <a:pPr algn="ctr"/>
            <a:r>
              <a:rPr lang="en-GB" sz="4400" dirty="0">
                <a:solidFill>
                  <a:schemeClr val="tx2"/>
                </a:solidFill>
              </a:rPr>
              <a:t>Should we be allowed to build anywhere?</a:t>
            </a:r>
          </a:p>
        </p:txBody>
      </p:sp>
    </p:spTree>
    <p:extLst>
      <p:ext uri="{BB962C8B-B14F-4D97-AF65-F5344CB8AC3E}">
        <p14:creationId xmlns:p14="http://schemas.microsoft.com/office/powerpoint/2010/main" val="7858476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8A00468-6C2E-627A-36CF-592C365EFD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90" y="226141"/>
            <a:ext cx="9116384" cy="6629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a:xfrm>
            <a:off x="380999" y="228600"/>
            <a:ext cx="8229600" cy="6400800"/>
          </a:xfrm>
        </p:spPr>
        <p:txBody>
          <a:bodyPr>
            <a:normAutofit lnSpcReduction="10000"/>
          </a:bodyPr>
          <a:lstStyle/>
          <a:p>
            <a:pPr marL="0" indent="0" algn="ctr">
              <a:buNone/>
            </a:pPr>
            <a:r>
              <a:rPr lang="en-GB" sz="4800" dirty="0"/>
              <a:t>Special Places </a:t>
            </a:r>
          </a:p>
          <a:p>
            <a:pPr marL="0" indent="0">
              <a:buNone/>
            </a:pPr>
            <a:r>
              <a:rPr lang="en-GB" sz="3800" dirty="0"/>
              <a:t>Have you got a special place ? </a:t>
            </a:r>
          </a:p>
          <a:p>
            <a:pPr marL="0" indent="0">
              <a:buNone/>
            </a:pPr>
            <a:r>
              <a:rPr lang="en-GB" sz="3800" dirty="0"/>
              <a:t>It could be home/school a favourite park or swimming pool. </a:t>
            </a:r>
          </a:p>
          <a:p>
            <a:pPr marL="0" indent="0">
              <a:buNone/>
            </a:pPr>
            <a:endParaRPr lang="en-GB" sz="3800" dirty="0"/>
          </a:p>
          <a:p>
            <a:pPr marL="0" indent="0">
              <a:buNone/>
            </a:pPr>
            <a:endParaRPr lang="en-GB" sz="3800" dirty="0"/>
          </a:p>
          <a:p>
            <a:pPr marL="0" indent="0">
              <a:buNone/>
            </a:pPr>
            <a:endParaRPr lang="en-GB" sz="3800" dirty="0"/>
          </a:p>
          <a:p>
            <a:pPr marL="0" indent="0">
              <a:buNone/>
            </a:pPr>
            <a:endParaRPr lang="en-GB" sz="3800" dirty="0"/>
          </a:p>
          <a:p>
            <a:pPr marL="0" indent="0">
              <a:buNone/>
            </a:pPr>
            <a:r>
              <a:rPr lang="en-GB" sz="3800" dirty="0"/>
              <a:t>What is it that makes these places special? </a:t>
            </a:r>
          </a:p>
          <a:p>
            <a:endParaRPr lang="en-GB" sz="3800" dirty="0"/>
          </a:p>
          <a:p>
            <a:endParaRPr lang="en-GB" sz="3800" dirty="0"/>
          </a:p>
          <a:p>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2895600"/>
            <a:ext cx="3505200" cy="24481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5799" y="2286000"/>
            <a:ext cx="4383625" cy="2933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084825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9146"/>
            <a:ext cx="9156192" cy="68671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838200" y="515034"/>
            <a:ext cx="7315200" cy="646331"/>
          </a:xfrm>
          <a:prstGeom prst="rect">
            <a:avLst/>
          </a:prstGeom>
          <a:noFill/>
        </p:spPr>
        <p:txBody>
          <a:bodyPr wrap="square" rtlCol="0">
            <a:spAutoFit/>
          </a:bodyPr>
          <a:lstStyle/>
          <a:p>
            <a:pPr algn="ctr"/>
            <a:r>
              <a:rPr lang="en-GB" sz="3600" b="1" dirty="0"/>
              <a:t>What makes these places special? </a:t>
            </a:r>
          </a:p>
        </p:txBody>
      </p:sp>
      <p:sp>
        <p:nvSpPr>
          <p:cNvPr id="6" name="Cloud 5"/>
          <p:cNvSpPr/>
          <p:nvPr/>
        </p:nvSpPr>
        <p:spPr>
          <a:xfrm>
            <a:off x="5516880" y="2203609"/>
            <a:ext cx="3505200" cy="274320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5943600" y="2467213"/>
            <a:ext cx="2895600" cy="2215991"/>
          </a:xfrm>
          <a:prstGeom prst="rect">
            <a:avLst/>
          </a:prstGeom>
          <a:noFill/>
        </p:spPr>
        <p:txBody>
          <a:bodyPr wrap="square" rtlCol="0">
            <a:spAutoFit/>
          </a:bodyPr>
          <a:lstStyle/>
          <a:p>
            <a:r>
              <a:rPr lang="en-GB" sz="2400" dirty="0"/>
              <a:t>What makes these places special? Why do we not allow any new buildings to be built near them? </a:t>
            </a:r>
          </a:p>
          <a:p>
            <a:endParaRPr lang="en-GB" dirty="0"/>
          </a:p>
        </p:txBody>
      </p:sp>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9933" y="1161365"/>
            <a:ext cx="4895134" cy="22303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5554980" y="1153180"/>
            <a:ext cx="4038600" cy="523220"/>
          </a:xfrm>
          <a:prstGeom prst="rect">
            <a:avLst/>
          </a:prstGeom>
          <a:noFill/>
        </p:spPr>
        <p:txBody>
          <a:bodyPr wrap="square" rtlCol="0">
            <a:spAutoFit/>
          </a:bodyPr>
          <a:lstStyle/>
          <a:p>
            <a:r>
              <a:rPr lang="en-GB" sz="2800" b="1" dirty="0" err="1"/>
              <a:t>Kirkstall</a:t>
            </a:r>
            <a:r>
              <a:rPr lang="en-GB" sz="2800" b="1" dirty="0"/>
              <a:t> Abbey, Leeds</a:t>
            </a:r>
          </a:p>
        </p:txBody>
      </p:sp>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9933" y="3733800"/>
            <a:ext cx="4324350" cy="2880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Box 8"/>
          <p:cNvSpPr txBox="1"/>
          <p:nvPr/>
        </p:nvSpPr>
        <p:spPr>
          <a:xfrm>
            <a:off x="5181600" y="5029200"/>
            <a:ext cx="3352800" cy="523220"/>
          </a:xfrm>
          <a:prstGeom prst="rect">
            <a:avLst/>
          </a:prstGeom>
          <a:noFill/>
        </p:spPr>
        <p:txBody>
          <a:bodyPr wrap="square" rtlCol="0">
            <a:spAutoFit/>
          </a:bodyPr>
          <a:lstStyle/>
          <a:p>
            <a:r>
              <a:rPr lang="en-GB" sz="2800" b="1" dirty="0"/>
              <a:t>Lands End, Cornwall</a:t>
            </a:r>
          </a:p>
        </p:txBody>
      </p:sp>
    </p:spTree>
    <p:extLst>
      <p:ext uri="{BB962C8B-B14F-4D97-AF65-F5344CB8AC3E}">
        <p14:creationId xmlns:p14="http://schemas.microsoft.com/office/powerpoint/2010/main" val="12945979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180565"/>
            <a:ext cx="9116384" cy="6629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AutoShape 2" descr="Displaying Picture-News Poster - 11th Jan.gif"/>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Rectangle 5"/>
          <p:cNvSpPr/>
          <p:nvPr/>
        </p:nvSpPr>
        <p:spPr>
          <a:xfrm>
            <a:off x="103816" y="168275"/>
            <a:ext cx="8623300" cy="6494085"/>
          </a:xfrm>
          <a:prstGeom prst="rect">
            <a:avLst/>
          </a:prstGeom>
        </p:spPr>
        <p:txBody>
          <a:bodyPr wrap="square">
            <a:spAutoFit/>
          </a:bodyPr>
          <a:lstStyle/>
          <a:p>
            <a:r>
              <a:rPr lang="en-GB" sz="3200" b="1" dirty="0"/>
              <a:t>Have you ever had an extension on their house or experienced building a new house? </a:t>
            </a:r>
          </a:p>
          <a:p>
            <a:endParaRPr lang="en-GB" sz="3200" b="1" dirty="0"/>
          </a:p>
          <a:p>
            <a:endParaRPr lang="en-GB" sz="3200" b="1" dirty="0"/>
          </a:p>
          <a:p>
            <a:endParaRPr lang="en-GB" sz="3200" b="1" dirty="0"/>
          </a:p>
          <a:p>
            <a:endParaRPr lang="en-GB" sz="3200" b="1" dirty="0"/>
          </a:p>
          <a:p>
            <a:endParaRPr lang="en-GB" sz="3200" b="1" dirty="0"/>
          </a:p>
          <a:p>
            <a:endParaRPr lang="en-GB" sz="3200" b="1" dirty="0"/>
          </a:p>
          <a:p>
            <a:r>
              <a:rPr lang="en-GB" sz="3200" b="1" dirty="0"/>
              <a:t>There are many processes of planning permission, which take time. Lots of important people make decisions on whether it’s ok for the building work to start. Is this a fair and a good way to reach a decision?  </a:t>
            </a: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1371600"/>
            <a:ext cx="4343400" cy="2890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955888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a:extLst>
              <a:ext uri="{FF2B5EF4-FFF2-40B4-BE49-F238E27FC236}">
                <a16:creationId xmlns:a16="http://schemas.microsoft.com/office/drawing/2014/main" id="{91B89069-B931-AD13-0ACB-D3DC174B63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6699"/>
            <a:ext cx="8971013"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a:extLst>
              <a:ext uri="{FF2B5EF4-FFF2-40B4-BE49-F238E27FC236}">
                <a16:creationId xmlns:a16="http://schemas.microsoft.com/office/drawing/2014/main" id="{5E485571-2789-0451-6D98-1FD790064DA5}"/>
              </a:ext>
            </a:extLst>
          </p:cNvPr>
          <p:cNvSpPr>
            <a:spLocks noGrp="1"/>
          </p:cNvSpPr>
          <p:nvPr>
            <p:ph type="title"/>
          </p:nvPr>
        </p:nvSpPr>
        <p:spPr/>
        <p:txBody>
          <a:bodyPr/>
          <a:lstStyle/>
          <a:p>
            <a:r>
              <a:rPr lang="en-GB" dirty="0"/>
              <a:t>Respect in the Bible</a:t>
            </a:r>
          </a:p>
        </p:txBody>
      </p:sp>
      <p:sp>
        <p:nvSpPr>
          <p:cNvPr id="5" name="TextBox 4">
            <a:extLst>
              <a:ext uri="{FF2B5EF4-FFF2-40B4-BE49-F238E27FC236}">
                <a16:creationId xmlns:a16="http://schemas.microsoft.com/office/drawing/2014/main" id="{6828309B-008D-180E-C93B-FF3D63777E09}"/>
              </a:ext>
            </a:extLst>
          </p:cNvPr>
          <p:cNvSpPr txBox="1"/>
          <p:nvPr/>
        </p:nvSpPr>
        <p:spPr>
          <a:xfrm>
            <a:off x="485006" y="1219200"/>
            <a:ext cx="8001000" cy="4832092"/>
          </a:xfrm>
          <a:prstGeom prst="rect">
            <a:avLst/>
          </a:prstGeom>
          <a:noFill/>
        </p:spPr>
        <p:txBody>
          <a:bodyPr wrap="square">
            <a:spAutoFit/>
          </a:bodyPr>
          <a:lstStyle/>
          <a:p>
            <a:r>
              <a:rPr lang="en-GB" sz="2800" b="1" dirty="0"/>
              <a:t>1 Corinthians 3:16-17</a:t>
            </a:r>
          </a:p>
          <a:p>
            <a:r>
              <a:rPr lang="en-GB" sz="2800" i="1" dirty="0"/>
              <a:t>"Don’t you know that you yourselves are God’s temple and that God’s Spirit dwells in your midst? If anyone destroys God’s temple, God will destroy that person; for God’s temple is sacred, and you together are that temple."</a:t>
            </a:r>
          </a:p>
          <a:p>
            <a:r>
              <a:rPr lang="en-GB" sz="2800" dirty="0"/>
              <a:t>This passage reminds us to </a:t>
            </a:r>
            <a:r>
              <a:rPr lang="en-GB" sz="2800" b="1" dirty="0"/>
              <a:t>respect places of worship</a:t>
            </a:r>
            <a:r>
              <a:rPr lang="en-GB" sz="2800" dirty="0"/>
              <a:t> and the spaces that hold special meaning. Just as we should care for churches, schools, and community buildings, we should also respect one another, as we are all part of God’s creation.</a:t>
            </a:r>
          </a:p>
        </p:txBody>
      </p:sp>
      <p:pic>
        <p:nvPicPr>
          <p:cNvPr id="7" name="Picture 6">
            <a:extLst>
              <a:ext uri="{FF2B5EF4-FFF2-40B4-BE49-F238E27FC236}">
                <a16:creationId xmlns:a16="http://schemas.microsoft.com/office/drawing/2014/main" id="{CCF04B64-AA77-1792-6CEA-15D11DA18076}"/>
              </a:ext>
            </a:extLst>
          </p:cNvPr>
          <p:cNvPicPr>
            <a:picLocks noChangeAspect="1"/>
          </p:cNvPicPr>
          <p:nvPr/>
        </p:nvPicPr>
        <p:blipFill>
          <a:blip r:embed="rId3"/>
          <a:stretch>
            <a:fillRect/>
          </a:stretch>
        </p:blipFill>
        <p:spPr>
          <a:xfrm>
            <a:off x="7726203" y="5486400"/>
            <a:ext cx="960597" cy="1281936"/>
          </a:xfrm>
          <a:prstGeom prst="rect">
            <a:avLst/>
          </a:prstGeom>
        </p:spPr>
      </p:pic>
    </p:spTree>
    <p:extLst>
      <p:ext uri="{BB962C8B-B14F-4D97-AF65-F5344CB8AC3E}">
        <p14:creationId xmlns:p14="http://schemas.microsoft.com/office/powerpoint/2010/main" val="19800205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C51117C-19FD-05E1-7A0F-317CFCD9B8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90" y="226141"/>
            <a:ext cx="9116384" cy="6629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GB" dirty="0"/>
              <a:t>Prayer</a:t>
            </a:r>
          </a:p>
        </p:txBody>
      </p:sp>
      <p:sp>
        <p:nvSpPr>
          <p:cNvPr id="3" name="Content Placeholder 2"/>
          <p:cNvSpPr>
            <a:spLocks noGrp="1"/>
          </p:cNvSpPr>
          <p:nvPr>
            <p:ph idx="1"/>
          </p:nvPr>
        </p:nvSpPr>
        <p:spPr>
          <a:xfrm>
            <a:off x="381000" y="1600200"/>
            <a:ext cx="8229600" cy="4525963"/>
          </a:xfrm>
        </p:spPr>
        <p:txBody>
          <a:bodyPr>
            <a:normAutofit/>
          </a:bodyPr>
          <a:lstStyle/>
          <a:p>
            <a:pPr marL="0" indent="0">
              <a:buNone/>
            </a:pPr>
            <a:r>
              <a:rPr lang="en-GB" dirty="0"/>
              <a:t>Dear God</a:t>
            </a:r>
          </a:p>
          <a:p>
            <a:pPr marL="0" indent="0">
              <a:buNone/>
            </a:pPr>
            <a:r>
              <a:rPr lang="en-GB" dirty="0"/>
              <a:t>There are lots of special places not just around where we live but all over the world. </a:t>
            </a:r>
          </a:p>
          <a:p>
            <a:pPr marL="0" indent="0">
              <a:buNone/>
            </a:pPr>
            <a:r>
              <a:rPr lang="en-GB" dirty="0"/>
              <a:t>So we can enjoy them, please help everyone to look after them so that future generations can  enjoy them as we have.  </a:t>
            </a:r>
          </a:p>
          <a:p>
            <a:pPr marL="0" indent="0">
              <a:buNone/>
            </a:pPr>
            <a:r>
              <a:rPr lang="en-GB" dirty="0"/>
              <a:t> </a:t>
            </a:r>
          </a:p>
          <a:p>
            <a:pPr marL="0" indent="0">
              <a:buNone/>
            </a:pPr>
            <a:r>
              <a:rPr lang="en-GB" dirty="0"/>
              <a:t>Amen</a:t>
            </a:r>
          </a:p>
          <a:p>
            <a:pPr marL="0" indent="0">
              <a:buNone/>
            </a:pPr>
            <a:endParaRPr lang="en-GB" dirty="0"/>
          </a:p>
          <a:p>
            <a:pPr marL="0" indent="0">
              <a:buNone/>
            </a:pPr>
            <a:endParaRPr lang="en-GB" dirty="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76800" y="4419600"/>
            <a:ext cx="3068251"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190140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366</Words>
  <Application>Microsoft Office PowerPoint</Application>
  <PresentationFormat>On-screen Show (4:3)</PresentationFormat>
  <Paragraphs>43</Paragraphs>
  <Slides>13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Conservation</vt:lpstr>
      <vt:lpstr>PowerPoint Presentation</vt:lpstr>
      <vt:lpstr>PowerPoint Presentation</vt:lpstr>
      <vt:lpstr>PowerPoint Presentation</vt:lpstr>
      <vt:lpstr>PowerPoint Presentation</vt:lpstr>
      <vt:lpstr>Respect in the Bible</vt:lpstr>
      <vt:lpstr>Prayer</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Wendy</dc:creator>
  <cp:lastModifiedBy>Peter Eaves</cp:lastModifiedBy>
  <cp:revision>17</cp:revision>
  <dcterms:created xsi:type="dcterms:W3CDTF">2017-01-08T11:15:39Z</dcterms:created>
  <dcterms:modified xsi:type="dcterms:W3CDTF">2025-02-01T11:58:32Z</dcterms:modified>
</cp:coreProperties>
</file>