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321" r:id="rId3"/>
    <p:sldId id="323" r:id="rId4"/>
    <p:sldId id="324" r:id="rId5"/>
    <p:sldId id="325" r:id="rId6"/>
    <p:sldId id="326" r:id="rId7"/>
    <p:sldId id="266" r:id="rId8"/>
    <p:sldId id="262" r:id="rId9"/>
    <p:sldId id="264" r:id="rId10"/>
    <p:sldId id="265" r:id="rId11"/>
    <p:sldId id="258" r:id="rId12"/>
    <p:sldId id="317" r:id="rId13"/>
    <p:sldId id="26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CCA6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4660"/>
  </p:normalViewPr>
  <p:slideViewPr>
    <p:cSldViewPr snapToGrid="0">
      <p:cViewPr varScale="1">
        <p:scale>
          <a:sx n="82" d="100"/>
          <a:sy n="82" d="100"/>
        </p:scale>
        <p:origin x="72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318D5-1702-4974-83A1-14975831785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FCD1036-37AF-4480-AD5C-EDEF7C57A3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2992BC-35EA-4D26-A92E-BD51FF1F7ACF}"/>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602AE708-CEDE-4B1E-98FF-680A61546D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6349A7-5624-4910-B251-89BC98749A97}"/>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3297408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C6BFE-5CD1-4C9D-9D6C-510E12A6D86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CC53B9-CEBC-40E5-9919-A6546EB527D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D13609-4F53-4557-B21A-232C9595E279}"/>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AB22D374-6ACD-4D24-AA14-B362F8A2CD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2A601C-E45F-46F6-B0F4-6256919FC062}"/>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621645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DF7DB-7442-4A08-BEFB-DDBC53D29D8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6ADDB19-8523-43A0-9F15-223C697A8A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8F111C1-999E-4417-8F61-BD54B83829A0}"/>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7EE80787-76EF-4A3D-A933-BE3BDC760C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3B4F82-15B0-4AD4-874D-2F68B30DF2EC}"/>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124247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589F2-9CEF-4CC7-99F5-DD4BF0E479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F562D5-0C1C-4CEB-9C3D-0BA0E0A26FB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96D713E-4F4A-4BBF-99A4-393DC0955E3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ECE9169-57C4-40BD-890E-E20DE270F002}"/>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6" name="Footer Placeholder 5">
            <a:extLst>
              <a:ext uri="{FF2B5EF4-FFF2-40B4-BE49-F238E27FC236}">
                <a16:creationId xmlns:a16="http://schemas.microsoft.com/office/drawing/2014/main" id="{775BF6E7-734F-44E6-B029-652AC76FFC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CAB6F7-A522-4CCF-90B6-FF4091E9A29D}"/>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3030614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5782A-C841-4A72-A7FA-256EDB41DC7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50A29C-2C59-4708-848C-7F6E4F2A63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7EA6F06-7683-4057-8DAF-CE86D7755FC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1030E92-6535-40D5-9B46-F7C8CA0B60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B7D4AA0-A23E-47F9-B021-8076859CF72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4950E02-39B2-4629-A0F9-C11656A179A4}"/>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8" name="Footer Placeholder 7">
            <a:extLst>
              <a:ext uri="{FF2B5EF4-FFF2-40B4-BE49-F238E27FC236}">
                <a16:creationId xmlns:a16="http://schemas.microsoft.com/office/drawing/2014/main" id="{16FAF787-3674-489D-958A-D3A1D0AEDEC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CF4AF05-1B51-4B3B-8135-D94BE643B90C}"/>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1299209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B0E08-DDA8-49B8-A880-B0283423BB1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ACFFE82-D301-4921-97F0-D152BD41419B}"/>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4" name="Footer Placeholder 3">
            <a:extLst>
              <a:ext uri="{FF2B5EF4-FFF2-40B4-BE49-F238E27FC236}">
                <a16:creationId xmlns:a16="http://schemas.microsoft.com/office/drawing/2014/main" id="{0E2031FA-CA16-48A7-B62E-2AD98405067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5C22D78-6625-4A5E-9D72-1AD9D35A40FD}"/>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1243589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CC3E2E-8F06-4355-A78C-7182A166DBE7}"/>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3" name="Footer Placeholder 2">
            <a:extLst>
              <a:ext uri="{FF2B5EF4-FFF2-40B4-BE49-F238E27FC236}">
                <a16:creationId xmlns:a16="http://schemas.microsoft.com/office/drawing/2014/main" id="{A5AE5365-27C8-4CE4-9431-385C9529523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C50EBA-37A8-41E0-8DFF-87F9FC22577A}"/>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189884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4C91C-5FD4-49AC-8828-F7C33FDD52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C3C4A41-1D11-4762-BF79-249FD9B7C3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2DD066-FA41-45F9-A062-0C44B73ACC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0973A1C-3950-4D7F-9882-E16CBCB8ABCB}"/>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6" name="Footer Placeholder 5">
            <a:extLst>
              <a:ext uri="{FF2B5EF4-FFF2-40B4-BE49-F238E27FC236}">
                <a16:creationId xmlns:a16="http://schemas.microsoft.com/office/drawing/2014/main" id="{4ED725DD-41A8-4F6C-B537-49380B11E5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5DC864-2773-46DD-B2CE-06605703078E}"/>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3922455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33BF6-ED41-4BCC-812A-E966476E41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C54061A-29C7-4A56-B2CB-EA711E702B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F6C50D9-A10D-4347-BA81-EB207DF834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6F66E4F-1D53-47A0-8BB6-C99F6492A7AA}"/>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6" name="Footer Placeholder 5">
            <a:extLst>
              <a:ext uri="{FF2B5EF4-FFF2-40B4-BE49-F238E27FC236}">
                <a16:creationId xmlns:a16="http://schemas.microsoft.com/office/drawing/2014/main" id="{BD785E41-7787-4513-924A-9E58C21FF9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66AE5A-FC85-4F21-90F8-34EEC93A7CF4}"/>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648919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1D8D3-BC86-41F9-AD99-F4AA6DB145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ABBA00-6166-4FC4-B6DB-B082C51D1E9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AC500B-AD6E-469A-A63B-F7FB5F38A4E5}"/>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0A855934-45EE-4D4D-BACC-378F04E86A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575259-17FA-4774-9CB1-0264A4B8D477}"/>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961054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00235B-97BE-42C0-A934-3A5BAAF6826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045B62-7524-4138-AF19-BC4A56C5999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98D98D-59A1-4B66-BC79-A63842C478BF}"/>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926D3663-04E2-4C46-9C44-A9537F13DA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2452F5-9966-40BF-A4D0-A7D8E4AF7777}"/>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218113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3464E86-00D6-44B9-BB9F-44A87AA089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FDDD8E-D841-4BD3-B27F-86C7499D55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1B4F9-A638-4EAE-BB4C-4CB7086393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63E06F99-2B17-4CE8-AAEA-A2BF0A5B46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C552B51-E1F9-47AD-A3ED-44C212624F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3AD800-3B51-4691-9470-DC4B6C12D644}" type="slidenum">
              <a:rPr lang="en-GB" smtClean="0"/>
              <a:t>‹#›</a:t>
            </a:fld>
            <a:endParaRPr lang="en-GB"/>
          </a:p>
        </p:txBody>
      </p:sp>
    </p:spTree>
    <p:extLst>
      <p:ext uri="{BB962C8B-B14F-4D97-AF65-F5344CB8AC3E}">
        <p14:creationId xmlns:p14="http://schemas.microsoft.com/office/powerpoint/2010/main" val="1690474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vOoeGnN8YTc" TargetMode="External"/><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38" y="266700"/>
            <a:ext cx="12262338"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870494" y="3783082"/>
            <a:ext cx="3962400" cy="707886"/>
          </a:xfrm>
          <a:prstGeom prst="rect">
            <a:avLst/>
          </a:prstGeom>
        </p:spPr>
        <p:txBody>
          <a:bodyPr wrap="square">
            <a:spAutoFit/>
          </a:bodyPr>
          <a:lstStyle/>
          <a:p>
            <a:endParaRPr lang="en-GB" sz="4000" dirty="0"/>
          </a:p>
        </p:txBody>
      </p:sp>
      <p:pic>
        <p:nvPicPr>
          <p:cNvPr id="1030"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04010" y="2785677"/>
            <a:ext cx="5730875"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86601"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70495"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1907904" y="3890664"/>
            <a:ext cx="5483496" cy="2308324"/>
          </a:xfrm>
          <a:prstGeom prst="rect">
            <a:avLst/>
          </a:prstGeom>
        </p:spPr>
        <p:txBody>
          <a:bodyPr wrap="square">
            <a:spAutoFit/>
          </a:bodyPr>
          <a:lstStyle/>
          <a:p>
            <a:r>
              <a:rPr lang="en-GB" sz="3600" dirty="0"/>
              <a:t>Mutual Respect for and tolerance of those with different faiths and beliefs and for those without faith.</a:t>
            </a:r>
          </a:p>
        </p:txBody>
      </p:sp>
      <p:pic>
        <p:nvPicPr>
          <p:cNvPr id="1033"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576928" y="4724400"/>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34008A37-930A-B441-F2E8-749D1871236A}"/>
              </a:ext>
            </a:extLst>
          </p:cNvPr>
          <p:cNvPicPr>
            <a:picLocks noChangeAspect="1"/>
          </p:cNvPicPr>
          <p:nvPr/>
        </p:nvPicPr>
        <p:blipFill>
          <a:blip r:embed="rId7"/>
          <a:stretch>
            <a:fillRect/>
          </a:stretch>
        </p:blipFill>
        <p:spPr>
          <a:xfrm>
            <a:off x="5409531" y="1815646"/>
            <a:ext cx="1094653" cy="1061977"/>
          </a:xfrm>
          <a:prstGeom prst="rect">
            <a:avLst/>
          </a:prstGeom>
        </p:spPr>
      </p:pic>
    </p:spTree>
    <p:extLst>
      <p:ext uri="{BB962C8B-B14F-4D97-AF65-F5344CB8AC3E}">
        <p14:creationId xmlns:p14="http://schemas.microsoft.com/office/powerpoint/2010/main" val="4173050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844A3-21DA-7A72-0BDB-070FDED2C2B7}"/>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1F1D4C27-5463-D163-07A6-55695E5FD1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677" y="266700"/>
            <a:ext cx="12459955"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Online Media 6">
            <a:hlinkClick r:id="rId3"/>
            <a:extLst>
              <a:ext uri="{FF2B5EF4-FFF2-40B4-BE49-F238E27FC236}">
                <a16:creationId xmlns:a16="http://schemas.microsoft.com/office/drawing/2014/main" id="{90BD4014-9F21-3115-4364-E6249A6C50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3138" y="1253834"/>
            <a:ext cx="7705725" cy="4350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8183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855B1D-57A6-6BD3-2571-C53F534FEA68}"/>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75D6C4C5-5B87-A698-CAE5-655EE585A4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700"/>
            <a:ext cx="12192000"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6">
            <a:extLst>
              <a:ext uri="{FF2B5EF4-FFF2-40B4-BE49-F238E27FC236}">
                <a16:creationId xmlns:a16="http://schemas.microsoft.com/office/drawing/2014/main" id="{F4CE71D2-3E74-448E-1BEF-1BE779E826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685800"/>
            <a:ext cx="8534400" cy="490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89954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CF40E-2538-648C-BFCF-AF259FC733C1}"/>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F5E284CA-2104-6EDF-F77B-DB885944C4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700"/>
            <a:ext cx="12192000"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5" name="Picture 4">
            <a:extLst>
              <a:ext uri="{FF2B5EF4-FFF2-40B4-BE49-F238E27FC236}">
                <a16:creationId xmlns:a16="http://schemas.microsoft.com/office/drawing/2014/main" id="{5D019288-8D57-38EF-86FE-4B5F3261B5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143000"/>
            <a:ext cx="9093200" cy="488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428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3333A037-7086-06CC-88EE-107A049D549F}"/>
              </a:ext>
            </a:extLst>
          </p:cNvPr>
          <p:cNvSpPr txBox="1"/>
          <p:nvPr/>
        </p:nvSpPr>
        <p:spPr>
          <a:xfrm>
            <a:off x="2075284" y="612844"/>
            <a:ext cx="7848600" cy="5878532"/>
          </a:xfrm>
          <a:prstGeom prst="rect">
            <a:avLst/>
          </a:prstGeom>
          <a:noFill/>
        </p:spPr>
        <p:txBody>
          <a:bodyPr wrap="square" rtlCol="0">
            <a:spAutoFit/>
          </a:bodyPr>
          <a:lstStyle/>
          <a:p>
            <a:pPr algn="ctr"/>
            <a:r>
              <a:rPr lang="en-GB" sz="7200" dirty="0">
                <a:solidFill>
                  <a:schemeClr val="tx2"/>
                </a:solidFill>
              </a:rPr>
              <a:t>British Values</a:t>
            </a:r>
          </a:p>
          <a:p>
            <a:pPr algn="ctr"/>
            <a:endParaRPr lang="en-GB" sz="7200" dirty="0">
              <a:solidFill>
                <a:schemeClr val="tx2"/>
              </a:solidFill>
            </a:endParaRPr>
          </a:p>
          <a:p>
            <a:pPr algn="ctr"/>
            <a:r>
              <a:rPr lang="en-GB" sz="7200" dirty="0">
                <a:solidFill>
                  <a:schemeClr val="tx2"/>
                </a:solidFill>
              </a:rPr>
              <a:t> Respect</a:t>
            </a:r>
          </a:p>
          <a:p>
            <a:pPr algn="ctr"/>
            <a:r>
              <a:rPr lang="en-GB" sz="3200" dirty="0">
                <a:solidFill>
                  <a:schemeClr val="tx2"/>
                </a:solidFill>
              </a:rPr>
              <a:t>Showing respect towards others is important because it shows we value one another as human beings. Respect can be shown in lots of different ways including kindness, support and being polite</a:t>
            </a:r>
          </a:p>
        </p:txBody>
      </p:sp>
    </p:spTree>
    <p:extLst>
      <p:ext uri="{BB962C8B-B14F-4D97-AF65-F5344CB8AC3E}">
        <p14:creationId xmlns:p14="http://schemas.microsoft.com/office/powerpoint/2010/main" val="1549017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a:extLst>
              <a:ext uri="{FF2B5EF4-FFF2-40B4-BE49-F238E27FC236}">
                <a16:creationId xmlns:a16="http://schemas.microsoft.com/office/drawing/2014/main" id="{43481EAF-51BA-59BE-4DBF-EFB9B0E766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descr="A group of people posing for the camera&#10;&#10;Description generated with very high confidence">
            <a:extLst>
              <a:ext uri="{FF2B5EF4-FFF2-40B4-BE49-F238E27FC236}">
                <a16:creationId xmlns:a16="http://schemas.microsoft.com/office/drawing/2014/main" id="{418CEBBF-AB7C-1555-60B7-E30CEB1D7BA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44824" y="271248"/>
            <a:ext cx="8866847" cy="6315503"/>
          </a:xfrm>
          <a:prstGeom prst="rect">
            <a:avLst/>
          </a:prstGeom>
        </p:spPr>
      </p:pic>
    </p:spTree>
    <p:extLst>
      <p:ext uri="{BB962C8B-B14F-4D97-AF65-F5344CB8AC3E}">
        <p14:creationId xmlns:p14="http://schemas.microsoft.com/office/powerpoint/2010/main" val="13582767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6E12DA4-E6F2-C097-7959-8279183095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597876" y="339969"/>
            <a:ext cx="10879015" cy="830997"/>
          </a:xfrm>
          <a:prstGeom prst="rect">
            <a:avLst/>
          </a:prstGeom>
          <a:noFill/>
        </p:spPr>
        <p:txBody>
          <a:bodyPr wrap="square" rtlCol="0">
            <a:spAutoFit/>
          </a:bodyPr>
          <a:lstStyle/>
          <a:p>
            <a:pPr algn="ctr"/>
            <a:r>
              <a:rPr lang="en-GB" sz="4800" b="1" dirty="0"/>
              <a:t>What does RESPECT mean?</a:t>
            </a: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3779" y="4277500"/>
            <a:ext cx="3552824" cy="21312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5139" y="1170965"/>
            <a:ext cx="4454404" cy="56870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97051" y="1618782"/>
            <a:ext cx="3424236" cy="22492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4829543" y="4277500"/>
            <a:ext cx="3048000" cy="2585323"/>
          </a:xfrm>
          <a:prstGeom prst="rect">
            <a:avLst/>
          </a:prstGeom>
        </p:spPr>
        <p:txBody>
          <a:bodyPr wrap="square">
            <a:spAutoFit/>
          </a:bodyPr>
          <a:lstStyle/>
          <a:p>
            <a:r>
              <a:rPr lang="en-GB" dirty="0"/>
              <a:t>Importance of being : </a:t>
            </a:r>
          </a:p>
          <a:p>
            <a:pPr algn="ctr"/>
            <a:r>
              <a:rPr lang="en-GB" dirty="0"/>
              <a:t>Kind</a:t>
            </a:r>
          </a:p>
          <a:p>
            <a:pPr algn="ctr"/>
            <a:r>
              <a:rPr lang="en-GB" dirty="0"/>
              <a:t>Helping others</a:t>
            </a:r>
          </a:p>
          <a:p>
            <a:pPr algn="ctr"/>
            <a:r>
              <a:rPr lang="en-GB" dirty="0"/>
              <a:t>Polite </a:t>
            </a:r>
          </a:p>
          <a:p>
            <a:pPr algn="ctr"/>
            <a:r>
              <a:rPr lang="en-GB" dirty="0"/>
              <a:t>Equal</a:t>
            </a:r>
          </a:p>
          <a:p>
            <a:pPr algn="ctr"/>
            <a:r>
              <a:rPr lang="en-GB" dirty="0"/>
              <a:t>Respecting our belongings</a:t>
            </a:r>
          </a:p>
          <a:p>
            <a:pPr algn="ctr"/>
            <a:r>
              <a:rPr lang="en-GB" dirty="0"/>
              <a:t>Respecting the things that we</a:t>
            </a:r>
          </a:p>
          <a:p>
            <a:pPr algn="ctr"/>
            <a:r>
              <a:rPr lang="en-GB" dirty="0"/>
              <a:t>             have in school. 	 	</a:t>
            </a:r>
          </a:p>
        </p:txBody>
      </p:sp>
    </p:spTree>
    <p:extLst>
      <p:ext uri="{BB962C8B-B14F-4D97-AF65-F5344CB8AC3E}">
        <p14:creationId xmlns:p14="http://schemas.microsoft.com/office/powerpoint/2010/main" val="39031493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2AA6D742-D31C-3BDC-2FFC-0C9A44B691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C5BDA917-AE43-4337-B810-E8F7573E11AD}"/>
              </a:ext>
            </a:extLst>
          </p:cNvPr>
          <p:cNvPicPr>
            <a:picLocks noChangeAspect="1"/>
          </p:cNvPicPr>
          <p:nvPr/>
        </p:nvPicPr>
        <p:blipFill>
          <a:blip r:embed="rId3"/>
          <a:stretch>
            <a:fillRect/>
          </a:stretch>
        </p:blipFill>
        <p:spPr>
          <a:xfrm>
            <a:off x="745371" y="329096"/>
            <a:ext cx="10508426" cy="6199807"/>
          </a:xfrm>
          <a:prstGeom prst="rect">
            <a:avLst/>
          </a:prstGeom>
        </p:spPr>
      </p:pic>
    </p:spTree>
    <p:extLst>
      <p:ext uri="{BB962C8B-B14F-4D97-AF65-F5344CB8AC3E}">
        <p14:creationId xmlns:p14="http://schemas.microsoft.com/office/powerpoint/2010/main" val="40068920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1B1C72F-69B3-2DD0-BA6C-5E1957AB2A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5263662" y="3162779"/>
            <a:ext cx="6096000" cy="1754326"/>
          </a:xfrm>
          <a:prstGeom prst="rect">
            <a:avLst/>
          </a:prstGeom>
        </p:spPr>
        <p:txBody>
          <a:bodyPr>
            <a:spAutoFit/>
          </a:bodyPr>
          <a:lstStyle/>
          <a:p>
            <a:endParaRPr lang="en-GB" dirty="0"/>
          </a:p>
          <a:p>
            <a:endParaRPr lang="en-GB" dirty="0"/>
          </a:p>
          <a:p>
            <a:endParaRPr lang="en-GB" dirty="0"/>
          </a:p>
          <a:p>
            <a:endParaRPr lang="en-GB" dirty="0"/>
          </a:p>
          <a:p>
            <a:endParaRPr lang="en-GB" dirty="0"/>
          </a:p>
          <a:p>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808" y="3162779"/>
            <a:ext cx="4329430" cy="28545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42689" y="293555"/>
            <a:ext cx="4457700" cy="2495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75993" y="844062"/>
            <a:ext cx="6282007" cy="2062103"/>
          </a:xfrm>
          <a:prstGeom prst="rect">
            <a:avLst/>
          </a:prstGeom>
          <a:noFill/>
        </p:spPr>
        <p:txBody>
          <a:bodyPr wrap="square" rtlCol="0">
            <a:spAutoFit/>
          </a:bodyPr>
          <a:lstStyle/>
          <a:p>
            <a:pPr algn="ctr"/>
            <a:r>
              <a:rPr lang="en-GB" sz="3200" dirty="0"/>
              <a:t>When the National Anthem is sung at a England sporting event – Everyone stands and sings as a sign of Respect. </a:t>
            </a:r>
          </a:p>
        </p:txBody>
      </p:sp>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49387" y="3250230"/>
            <a:ext cx="5619750" cy="3333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a:extLst>
              <a:ext uri="{FF2B5EF4-FFF2-40B4-BE49-F238E27FC236}">
                <a16:creationId xmlns:a16="http://schemas.microsoft.com/office/drawing/2014/main" id="{63EA97BE-994F-9C45-3027-674F68C782ED}"/>
              </a:ext>
            </a:extLst>
          </p:cNvPr>
          <p:cNvPicPr>
            <a:picLocks noChangeAspect="1"/>
          </p:cNvPicPr>
          <p:nvPr/>
        </p:nvPicPr>
        <p:blipFill>
          <a:blip r:embed="rId6"/>
          <a:stretch>
            <a:fillRect/>
          </a:stretch>
        </p:blipFill>
        <p:spPr>
          <a:xfrm>
            <a:off x="5349387" y="3250230"/>
            <a:ext cx="2437554" cy="3314215"/>
          </a:xfrm>
          <a:prstGeom prst="rect">
            <a:avLst/>
          </a:prstGeom>
        </p:spPr>
      </p:pic>
    </p:spTree>
    <p:extLst>
      <p:ext uri="{BB962C8B-B14F-4D97-AF65-F5344CB8AC3E}">
        <p14:creationId xmlns:p14="http://schemas.microsoft.com/office/powerpoint/2010/main" val="4128537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B989DCD-6F23-B6A1-F074-36A036FBDF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10307" y="693059"/>
            <a:ext cx="10855570" cy="1569660"/>
          </a:xfrm>
          <a:prstGeom prst="rect">
            <a:avLst/>
          </a:prstGeom>
        </p:spPr>
        <p:txBody>
          <a:bodyPr wrap="square">
            <a:spAutoFit/>
          </a:bodyPr>
          <a:lstStyle/>
          <a:p>
            <a:pPr algn="just"/>
            <a:r>
              <a:rPr lang="en-GB" sz="3200" dirty="0"/>
              <a:t>Over many years American sports stars have been objecting against unfairness and police violence in America towards minority groups by kneeling during the National Anthem. </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263" y="2530474"/>
            <a:ext cx="3011487" cy="220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31704" y="2974176"/>
            <a:ext cx="3473513" cy="2315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42738" y="2460645"/>
            <a:ext cx="4044462" cy="22764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783703" y="5569858"/>
            <a:ext cx="10915927" cy="1200329"/>
          </a:xfrm>
          <a:prstGeom prst="rect">
            <a:avLst/>
          </a:prstGeom>
        </p:spPr>
        <p:txBody>
          <a:bodyPr wrap="square">
            <a:spAutoFit/>
          </a:bodyPr>
          <a:lstStyle/>
          <a:p>
            <a:pPr algn="just"/>
            <a:r>
              <a:rPr lang="en-GB" sz="2400" dirty="0"/>
              <a:t>The American President, Donald Trump has said that the sports stars are being disrespectful but the players insist that respect is treating everyone equally which isn’t currently happening.</a:t>
            </a:r>
          </a:p>
        </p:txBody>
      </p:sp>
    </p:spTree>
    <p:extLst>
      <p:ext uri="{BB962C8B-B14F-4D97-AF65-F5344CB8AC3E}">
        <p14:creationId xmlns:p14="http://schemas.microsoft.com/office/powerpoint/2010/main" val="1876249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A8889E2-9697-8D34-74A7-CA3C32B430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a:extLst>
              <a:ext uri="{FF2B5EF4-FFF2-40B4-BE49-F238E27FC236}">
                <a16:creationId xmlns:a16="http://schemas.microsoft.com/office/drawing/2014/main" id="{F3D60E3A-B2EC-418B-9CF9-CE19A80EC07D}"/>
              </a:ext>
            </a:extLst>
          </p:cNvPr>
          <p:cNvSpPr/>
          <p:nvPr/>
        </p:nvSpPr>
        <p:spPr>
          <a:xfrm>
            <a:off x="1212112" y="191386"/>
            <a:ext cx="2062716" cy="116426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EC52A224-711C-43D6-8514-07E2840F1C49}"/>
              </a:ext>
            </a:extLst>
          </p:cNvPr>
          <p:cNvPicPr>
            <a:picLocks noChangeAspect="1"/>
          </p:cNvPicPr>
          <p:nvPr/>
        </p:nvPicPr>
        <p:blipFill>
          <a:blip r:embed="rId3"/>
          <a:stretch>
            <a:fillRect/>
          </a:stretch>
        </p:blipFill>
        <p:spPr>
          <a:xfrm>
            <a:off x="1247369" y="423965"/>
            <a:ext cx="9697261" cy="6010070"/>
          </a:xfrm>
          <a:prstGeom prst="rect">
            <a:avLst/>
          </a:prstGeom>
        </p:spPr>
      </p:pic>
    </p:spTree>
    <p:extLst>
      <p:ext uri="{BB962C8B-B14F-4D97-AF65-F5344CB8AC3E}">
        <p14:creationId xmlns:p14="http://schemas.microsoft.com/office/powerpoint/2010/main" val="396715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a:extLst>
              <a:ext uri="{FF2B5EF4-FFF2-40B4-BE49-F238E27FC236}">
                <a16:creationId xmlns:a16="http://schemas.microsoft.com/office/drawing/2014/main" id="{91B89069-B931-AD13-0ACB-D3DC174B63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297" y="266700"/>
            <a:ext cx="11952514"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a:extLst>
              <a:ext uri="{FF2B5EF4-FFF2-40B4-BE49-F238E27FC236}">
                <a16:creationId xmlns:a16="http://schemas.microsoft.com/office/drawing/2014/main" id="{5E485571-2789-0451-6D98-1FD790064DA5}"/>
              </a:ext>
            </a:extLst>
          </p:cNvPr>
          <p:cNvSpPr>
            <a:spLocks noGrp="1"/>
          </p:cNvSpPr>
          <p:nvPr>
            <p:ph type="title"/>
          </p:nvPr>
        </p:nvSpPr>
        <p:spPr/>
        <p:txBody>
          <a:bodyPr/>
          <a:lstStyle/>
          <a:p>
            <a:r>
              <a:rPr lang="en-GB" dirty="0"/>
              <a:t>Respect in the Bible</a:t>
            </a:r>
          </a:p>
        </p:txBody>
      </p:sp>
      <p:sp>
        <p:nvSpPr>
          <p:cNvPr id="5" name="TextBox 4">
            <a:extLst>
              <a:ext uri="{FF2B5EF4-FFF2-40B4-BE49-F238E27FC236}">
                <a16:creationId xmlns:a16="http://schemas.microsoft.com/office/drawing/2014/main" id="{6828309B-008D-180E-C93B-FF3D63777E09}"/>
              </a:ext>
            </a:extLst>
          </p:cNvPr>
          <p:cNvSpPr txBox="1"/>
          <p:nvPr/>
        </p:nvSpPr>
        <p:spPr>
          <a:xfrm>
            <a:off x="2009006" y="1219200"/>
            <a:ext cx="8001000" cy="3539430"/>
          </a:xfrm>
          <a:prstGeom prst="rect">
            <a:avLst/>
          </a:prstGeom>
          <a:noFill/>
        </p:spPr>
        <p:txBody>
          <a:bodyPr wrap="square">
            <a:spAutoFit/>
          </a:bodyPr>
          <a:lstStyle/>
          <a:p>
            <a:endParaRPr lang="en-GB" sz="2800" dirty="0"/>
          </a:p>
          <a:p>
            <a:r>
              <a:rPr lang="en-GB" sz="2800" b="1" dirty="0"/>
              <a:t>Matthew 7:12 </a:t>
            </a:r>
          </a:p>
          <a:p>
            <a:r>
              <a:rPr lang="en-GB" sz="2800" i="1" dirty="0"/>
              <a:t>"So in everything, do to others what you would have them do to you, for this sums up the Law and the Prophets."</a:t>
            </a:r>
            <a:endParaRPr lang="en-GB" sz="2800" dirty="0"/>
          </a:p>
          <a:p>
            <a:endParaRPr lang="en-GB" sz="2800" dirty="0"/>
          </a:p>
          <a:p>
            <a:r>
              <a:rPr lang="en-GB" sz="2800" dirty="0"/>
              <a:t>This verse teaches us to treat others with kindness and respect, just as we would like to be treated.</a:t>
            </a:r>
          </a:p>
        </p:txBody>
      </p:sp>
      <p:pic>
        <p:nvPicPr>
          <p:cNvPr id="7" name="Picture 6">
            <a:extLst>
              <a:ext uri="{FF2B5EF4-FFF2-40B4-BE49-F238E27FC236}">
                <a16:creationId xmlns:a16="http://schemas.microsoft.com/office/drawing/2014/main" id="{CCF04B64-AA77-1792-6CEA-15D11DA18076}"/>
              </a:ext>
            </a:extLst>
          </p:cNvPr>
          <p:cNvPicPr>
            <a:picLocks noChangeAspect="1"/>
          </p:cNvPicPr>
          <p:nvPr/>
        </p:nvPicPr>
        <p:blipFill>
          <a:blip r:embed="rId3"/>
          <a:stretch>
            <a:fillRect/>
          </a:stretch>
        </p:blipFill>
        <p:spPr>
          <a:xfrm>
            <a:off x="10307479" y="4562475"/>
            <a:ext cx="960597" cy="1281936"/>
          </a:xfrm>
          <a:prstGeom prst="rect">
            <a:avLst/>
          </a:prstGeom>
        </p:spPr>
      </p:pic>
    </p:spTree>
    <p:extLst>
      <p:ext uri="{BB962C8B-B14F-4D97-AF65-F5344CB8AC3E}">
        <p14:creationId xmlns:p14="http://schemas.microsoft.com/office/powerpoint/2010/main" val="19800205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B5C9D3F-12E3-253F-4B60-D3CF57DE11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a:extLst>
              <a:ext uri="{FF2B5EF4-FFF2-40B4-BE49-F238E27FC236}">
                <a16:creationId xmlns:a16="http://schemas.microsoft.com/office/drawing/2014/main" id="{4C280A9E-1A70-40F6-A00E-D875C2BF9665}"/>
              </a:ext>
            </a:extLst>
          </p:cNvPr>
          <p:cNvSpPr/>
          <p:nvPr/>
        </p:nvSpPr>
        <p:spPr>
          <a:xfrm>
            <a:off x="69890" y="61993"/>
            <a:ext cx="12011039" cy="6695268"/>
          </a:xfrm>
          <a:prstGeom prst="rect">
            <a:avLst/>
          </a:prstGeom>
          <a:noFill/>
          <a:ln w="152400" cap="rnd" cmpd="tri">
            <a:solidFill>
              <a:schemeClr val="accent2">
                <a:alpha val="46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80467125-2347-4FBE-A00C-3B2578B12559}"/>
              </a:ext>
            </a:extLst>
          </p:cNvPr>
          <p:cNvSpPr txBox="1"/>
          <p:nvPr/>
        </p:nvSpPr>
        <p:spPr>
          <a:xfrm>
            <a:off x="967487" y="189761"/>
            <a:ext cx="9723474" cy="5909310"/>
          </a:xfrm>
          <a:prstGeom prst="rect">
            <a:avLst/>
          </a:prstGeom>
          <a:noFill/>
        </p:spPr>
        <p:txBody>
          <a:bodyPr wrap="square" rtlCol="0">
            <a:spAutoFit/>
          </a:bodyPr>
          <a:lstStyle/>
          <a:p>
            <a:pPr algn="ctr"/>
            <a:r>
              <a:rPr lang="en-GB" sz="5400" b="1" dirty="0"/>
              <a:t>Let us pray</a:t>
            </a:r>
          </a:p>
          <a:p>
            <a:r>
              <a:rPr lang="en-GB" sz="3600" b="1" dirty="0"/>
              <a:t>Dear God,</a:t>
            </a:r>
          </a:p>
          <a:p>
            <a:r>
              <a:rPr lang="en-GB" sz="3600" b="1" dirty="0"/>
              <a:t>Respect can be shown in lots of different ways. </a:t>
            </a:r>
          </a:p>
          <a:p>
            <a:r>
              <a:rPr lang="en-GB" sz="3600" b="1" dirty="0"/>
              <a:t>Help us to remember that as long as we are considerate, kind and most importantly, treat everyone fairly we will be behaving in a respectful way. </a:t>
            </a:r>
          </a:p>
          <a:p>
            <a:r>
              <a:rPr lang="en-GB" sz="3600" b="1" dirty="0"/>
              <a:t>Help us to build a world that is a better, kinder place to live.                             </a:t>
            </a:r>
          </a:p>
          <a:p>
            <a:r>
              <a:rPr lang="en-GB" sz="3600" b="1" dirty="0"/>
              <a:t>Amen</a:t>
            </a:r>
            <a:endParaRPr lang="en-GB" sz="3600" dirty="0"/>
          </a:p>
        </p:txBody>
      </p:sp>
    </p:spTree>
    <p:extLst>
      <p:ext uri="{BB962C8B-B14F-4D97-AF65-F5344CB8AC3E}">
        <p14:creationId xmlns:p14="http://schemas.microsoft.com/office/powerpoint/2010/main" val="37877879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279</Words>
  <Application>Microsoft Office PowerPoint</Application>
  <PresentationFormat>Widescreen</PresentationFormat>
  <Paragraphs>33</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Respect in the Bible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Harrison</dc:creator>
  <cp:lastModifiedBy>Peter Eaves</cp:lastModifiedBy>
  <cp:revision>18</cp:revision>
  <dcterms:created xsi:type="dcterms:W3CDTF">2017-07-05T19:01:37Z</dcterms:created>
  <dcterms:modified xsi:type="dcterms:W3CDTF">2025-02-01T14:56:14Z</dcterms:modified>
</cp:coreProperties>
</file>